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2.1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</c:v>
                </c:pt>
                <c:pt idx="1">
                  <c:v>1.9</c:v>
                </c:pt>
                <c:pt idx="2">
                  <c:v>1.9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Software</c:v>
                </c:pt>
                <c:pt idx="1">
                  <c:v>Services</c:v>
                </c:pt>
                <c:pt idx="2">
                  <c:v>Support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SALES QBR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SALES QBR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SALES QBR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SALES QBR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442835" y="3939540"/>
            <a:ext cx="286258" cy="76200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028982" y="3635134"/>
            <a:ext cx="286258" cy="1066406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15130" y="3126603"/>
            <a:ext cx="286258" cy="1574937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201277" y="3025018"/>
            <a:ext cx="286258" cy="1676522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787424" y="2877268"/>
            <a:ext cx="286258" cy="1824272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373572" y="2791683"/>
            <a:ext cx="286258" cy="1909857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959719" y="2513196"/>
            <a:ext cx="286258" cy="2188344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585964" y="3501784"/>
            <a:ext cx="586147" cy="30440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8172111" y="2993253"/>
            <a:ext cx="586148" cy="508531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758259" y="2891668"/>
            <a:ext cx="586147" cy="10158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344406" y="2743918"/>
            <a:ext cx="586147" cy="147750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930553" y="2658333"/>
            <a:ext cx="586148" cy="8558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516701" y="2379846"/>
            <a:ext cx="586147" cy="278487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509764" y="372999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095911" y="3425584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682059" y="2917053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268206" y="2815468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854353" y="2667718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440501" y="2582133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026648" y="2303646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4" name="Connector 23"/>
          <p:cNvCxnSpPr/>
          <p:nvPr/>
        </p:nvCxnSpPr>
        <p:spPr>
          <a:xfrm>
            <a:off x="7504176" y="4701540"/>
            <a:ext cx="3762248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25" name="Isosceles Triangle 24"/>
          <p:cNvSpPr/>
          <p:nvPr/>
        </p:nvSpPr>
        <p:spPr>
          <a:xfrm>
            <a:off x="10988548" y="1960746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6" name="Connector 25"/>
          <p:cNvCxnSpPr/>
          <p:nvPr/>
        </p:nvCxnSpPr>
        <p:spPr>
          <a:xfrm>
            <a:off x="762000" y="5334000"/>
            <a:ext cx="106680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7" name="TextBox 26"/>
          <p:cNvSpPr txBox="1"/>
          <p:nvPr/>
        </p:nvSpPr>
        <p:spPr>
          <a:xfrm>
            <a:off x="762000" y="762000"/>
            <a:ext cx="622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QUARTERLY BUSINESS REVIEW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2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West Region Sales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18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QUARTER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18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Q2 FY27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74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OWNER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74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Regional Sales Head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047750"/>
            <a:ext cx="62230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8000" b="1" i="0">
                <a:solidFill>
                  <a:schemeClr val="tx1"/>
                </a:solidFill>
                <a:latin typeface="+mj-lt"/>
              </a:rPr>
              <a:t>Sales QBR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58674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West Region Sales · Q2 FY27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8859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1885950"/>
            <a:ext cx="52197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0300" y="18859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0300" y="1885950"/>
            <a:ext cx="52197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Pipeline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39814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2000" y="3981450"/>
            <a:ext cx="52197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Wins &amp; lessons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0300" y="39814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0300" y="3981450"/>
            <a:ext cx="52197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Next quarter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48400" y="4796790"/>
            <a:ext cx="426720" cy="12382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22160" y="4113828"/>
            <a:ext cx="426720" cy="1921212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95920" y="3603924"/>
            <a:ext cx="426720" cy="2431116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869680" y="3480810"/>
            <a:ext cx="426720" cy="255423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743440" y="2913975"/>
            <a:ext cx="426720" cy="3121065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617200" y="2385214"/>
            <a:ext cx="426720" cy="3649826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490960" y="1644937"/>
            <a:ext cx="426720" cy="439010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6461760" y="3980478"/>
            <a:ext cx="873760" cy="682962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7335520" y="3470574"/>
            <a:ext cx="873760" cy="509904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8209280" y="3347460"/>
            <a:ext cx="873760" cy="123114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083040" y="2780625"/>
            <a:ext cx="873760" cy="56683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9956800" y="2251864"/>
            <a:ext cx="873760" cy="528761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830560" y="1511587"/>
            <a:ext cx="873760" cy="740277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6385560" y="458724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59320" y="3904278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133080" y="3394374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006840" y="327126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880600" y="2704425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754360" y="2175664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628120" y="1435387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6339840" y="6035040"/>
            <a:ext cx="5608320" cy="0"/>
          </a:xfrm>
          <a:prstGeom prst="line">
            <a:avLst/>
          </a:prstGeom>
          <a:ln w="25400">
            <a:solidFill>
              <a:schemeClr val="tx2"/>
            </a:solidFill>
          </a:ln>
        </p:spPr>
      </p:cxnSp>
      <p:sp>
        <p:nvSpPr>
          <p:cNvPr id="26" name="Isosceles Triangle 25"/>
          <p:cNvSpPr/>
          <p:nvPr/>
        </p:nvSpPr>
        <p:spPr>
          <a:xfrm>
            <a:off x="11590020" y="1092487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112%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revenue target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600" b="1" i="0">
                <a:solidFill>
                  <a:schemeClr val="accent1"/>
                </a:solidFill>
                <a:latin typeface="+mj-lt"/>
              </a:rPr>
              <a:t>₹6.4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closed revenue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new logos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Quarter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Strong finish in month 3 after two large renewals.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Revenue vs target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48400" y="4796790"/>
            <a:ext cx="426720" cy="12382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22160" y="4144892"/>
            <a:ext cx="426720" cy="1890148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95920" y="3974310"/>
            <a:ext cx="426720" cy="206073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869680" y="3248028"/>
            <a:ext cx="426720" cy="2787012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743440" y="2883657"/>
            <a:ext cx="426720" cy="315138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617200" y="2209250"/>
            <a:ext cx="426720" cy="382579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490960" y="1625770"/>
            <a:ext cx="426720" cy="440927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6461760" y="4011542"/>
            <a:ext cx="873760" cy="651898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7335520" y="3840960"/>
            <a:ext cx="873760" cy="170582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8209280" y="3114678"/>
            <a:ext cx="873760" cy="726282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083040" y="2750307"/>
            <a:ext cx="873760" cy="364371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9956800" y="2075900"/>
            <a:ext cx="873760" cy="674407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830560" y="1492420"/>
            <a:ext cx="873760" cy="583480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6385560" y="458724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59320" y="3935342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133080" y="376476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006840" y="3038478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880600" y="2674107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754360" y="199970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628120" y="141622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6339840" y="6035040"/>
            <a:ext cx="5608320" cy="0"/>
          </a:xfrm>
          <a:prstGeom prst="line">
            <a:avLst/>
          </a:prstGeom>
          <a:ln w="25400">
            <a:solidFill>
              <a:schemeClr val="tx2"/>
            </a:solidFill>
          </a:ln>
        </p:spPr>
      </p:cxnSp>
      <p:sp>
        <p:nvSpPr>
          <p:cNvPr id="26" name="Isosceles Triangle 25"/>
          <p:cNvSpPr/>
          <p:nvPr/>
        </p:nvSpPr>
        <p:spPr>
          <a:xfrm>
            <a:off x="11590020" y="1073320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Pipeline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885950"/>
            <a:ext cx="5334000" cy="890588"/>
          </a:xfrm>
          <a:prstGeom prst="roundRect">
            <a:avLst>
              <a:gd name="adj" fmla="val 513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85950"/>
            <a:ext cx="5334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420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0" y="1885950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35380" y="2852738"/>
            <a:ext cx="4587240" cy="890588"/>
          </a:xfrm>
          <a:prstGeom prst="roundRect">
            <a:avLst>
              <a:gd name="adj" fmla="val 5133"/>
            </a:avLst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35380" y="2852738"/>
            <a:ext cx="458724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160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0" y="2852738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Qualified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508760" y="3819525"/>
            <a:ext cx="3840480" cy="890588"/>
          </a:xfrm>
          <a:prstGeom prst="roundRect">
            <a:avLst>
              <a:gd name="adj" fmla="val 5133"/>
            </a:avLst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508760" y="3819525"/>
            <a:ext cx="384048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72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3819525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Proposals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882140" y="4786312"/>
            <a:ext cx="3093720" cy="890588"/>
          </a:xfrm>
          <a:prstGeom prst="roundRect">
            <a:avLst>
              <a:gd name="adj" fmla="val 5133"/>
            </a:avLst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882140" y="4786312"/>
            <a:ext cx="309372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38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7000" y="4786312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Pipeline health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Account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Stage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Negotiation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₹42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month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Proposal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₹30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Demo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This quarter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Discovery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quarter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Placeholder accounts and sample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Top opportunities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46%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Software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Services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23%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Support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Revenue by product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48400" y="4796790"/>
            <a:ext cx="426720" cy="12382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22160" y="4372299"/>
            <a:ext cx="426720" cy="1662741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95920" y="3757500"/>
            <a:ext cx="426720" cy="227754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869680" y="3338845"/>
            <a:ext cx="426720" cy="2696195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743440" y="2997697"/>
            <a:ext cx="426720" cy="303734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617200" y="2541383"/>
            <a:ext cx="426720" cy="3493657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490960" y="2183403"/>
            <a:ext cx="426720" cy="3851637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6461760" y="4238949"/>
            <a:ext cx="873760" cy="424491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7335520" y="3624150"/>
            <a:ext cx="873760" cy="614799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8209280" y="3205495"/>
            <a:ext cx="873760" cy="41865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083040" y="2864347"/>
            <a:ext cx="873760" cy="341148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9956800" y="2408033"/>
            <a:ext cx="873760" cy="456314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830560" y="2050053"/>
            <a:ext cx="873760" cy="357980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6385560" y="458724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59320" y="4162749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133080" y="354795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006840" y="3129295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880600" y="2788147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754360" y="2331833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628120" y="1973853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6339840" y="6035040"/>
            <a:ext cx="5608320" cy="0"/>
          </a:xfrm>
          <a:prstGeom prst="line">
            <a:avLst/>
          </a:prstGeom>
          <a:ln w="25400">
            <a:solidFill>
              <a:schemeClr val="tx2"/>
            </a:solidFill>
          </a:ln>
        </p:spPr>
      </p:cxnSp>
      <p:sp>
        <p:nvSpPr>
          <p:cNvPr id="26" name="Isosceles Triangle 25"/>
          <p:cNvSpPr/>
          <p:nvPr/>
        </p:nvSpPr>
        <p:spPr>
          <a:xfrm>
            <a:off x="11590020" y="1630953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Wins &amp; lessons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Largest deal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Multi-year contract with a regional retailer.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6736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Fastest close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first call to signature in 19 days.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3185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Expansion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Wins of the quarter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885950"/>
            <a:ext cx="5162550" cy="3962400"/>
          </a:xfrm>
          <a:prstGeom prst="roundRect">
            <a:avLst>
              <a:gd name="adj" fmla="val 192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1885950"/>
            <a:ext cx="51625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Worked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Industry-specific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proposals with templates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Joint calls with product team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7450" y="1885950"/>
            <a:ext cx="5162550" cy="3962400"/>
          </a:xfrm>
          <a:prstGeom prst="roundRect">
            <a:avLst>
              <a:gd name="adj" fmla="val 192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7450" y="1885950"/>
            <a:ext cx="51625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Improve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Follow-up after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Forecast accuracy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Handover to onboarding</a:t>
            </a:r>
          </a:p>
        </p:txBody>
      </p:sp>
      <p:sp>
        <p:nvSpPr>
          <p:cNvPr id="15" name="Oval 14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worked, what didn't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48400" y="4796790"/>
            <a:ext cx="426720" cy="12382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22160" y="4051589"/>
            <a:ext cx="426720" cy="1983451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95920" y="3656207"/>
            <a:ext cx="426720" cy="237883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869680" y="3218586"/>
            <a:ext cx="426720" cy="2816454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743440" y="2544952"/>
            <a:ext cx="426720" cy="3490088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617200" y="2238056"/>
            <a:ext cx="426720" cy="3796984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490960" y="2092093"/>
            <a:ext cx="426720" cy="3942947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6461760" y="3918239"/>
            <a:ext cx="873760" cy="745201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7335520" y="3522857"/>
            <a:ext cx="873760" cy="395382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8209280" y="3085236"/>
            <a:ext cx="873760" cy="437621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083040" y="2411602"/>
            <a:ext cx="873760" cy="673634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9956800" y="2104706"/>
            <a:ext cx="873760" cy="30689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830560" y="1958743"/>
            <a:ext cx="873760" cy="145963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6385560" y="458724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59320" y="3842039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133080" y="3446657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006840" y="3009036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880600" y="2335402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754360" y="2028506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628120" y="1882543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6339840" y="6035040"/>
            <a:ext cx="5608320" cy="0"/>
          </a:xfrm>
          <a:prstGeom prst="line">
            <a:avLst/>
          </a:prstGeom>
          <a:ln w="25400">
            <a:solidFill>
              <a:schemeClr val="tx2"/>
            </a:solidFill>
          </a:ln>
        </p:spPr>
      </p:cxnSp>
      <p:sp>
        <p:nvSpPr>
          <p:cNvPr id="26" name="Isosceles Triangle 25"/>
          <p:cNvSpPr/>
          <p:nvPr/>
        </p:nvSpPr>
        <p:spPr>
          <a:xfrm>
            <a:off x="11590020" y="1539643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Next quarter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Focus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Top 20 accounts by potential</a:t>
            </a:r>
          </a:p>
        </p:txBody>
      </p:sp>
      <p:sp>
        <p:nvSpPr>
          <p:cNvPr id="10" name="Oval 9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Enable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pitch deck and case studies</a:t>
            </a:r>
          </a:p>
        </p:txBody>
      </p:sp>
      <p:sp>
        <p:nvSpPr>
          <p:cNvPr id="15" name="Oval 14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Execute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Weekly pipeline reviews</a:t>
            </a:r>
          </a:p>
        </p:txBody>
      </p:sp>
      <p:sp>
        <p:nvSpPr>
          <p:cNvPr id="20" name="Oval 19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Plan for next quarter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Two more pre-sales engineers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Marketing budget for an industry event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Faster legal review for contracts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West Region Sales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Let's close the year strong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you, team.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ales-283">
  <a:themeElements>
    <a:clrScheme name="Morphiq sales-283">
      <a:dk1>
        <a:srgbClr val="132A1F"/>
      </a:dk1>
      <a:lt1>
        <a:srgbClr val="FBF8EF"/>
      </a:lt1>
      <a:dk2>
        <a:srgbClr val="56645B"/>
      </a:dk2>
      <a:lt2>
        <a:srgbClr val="EFEAD8"/>
      </a:lt2>
      <a:accent1>
        <a:srgbClr val="1F6F50"/>
      </a:accent1>
      <a:accent2>
        <a:srgbClr val="E07A5F"/>
      </a:accent2>
      <a:accent3>
        <a:srgbClr val="F2CC8F"/>
      </a:accent3>
      <a:accent4>
        <a:srgbClr val="3D405B"/>
      </a:accent4>
      <a:accent5>
        <a:srgbClr val="D3DFD2"/>
      </a:accent5>
      <a:accent6>
        <a:srgbClr val="D6D7CE"/>
      </a:accent6>
      <a:hlink>
        <a:srgbClr val="1F6F50"/>
      </a:hlink>
      <a:folHlink>
        <a:srgbClr val="E07A5F"/>
      </a:folHlink>
    </a:clrScheme>
    <a:fontScheme name="Morphiq sales-283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Sales QBR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