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</c:v>
                </c:pt>
                <c:pt idx="1">
                  <c:v>2.1</c:v>
                </c:pt>
                <c:pt idx="2">
                  <c:v>2.5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Target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Sheet1!$A$2:$A$4</c:f>
              <c:strCache>
                <c:ptCount val="3"/>
                <c:pt idx="0">
                  <c:v>Month 1</c:v>
                </c:pt>
                <c:pt idx="1">
                  <c:v>Month 2</c:v>
                </c:pt>
                <c:pt idx="2">
                  <c:v>Month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1.9</c:v>
                </c:pt>
                <c:pt idx="1">
                  <c:v>1.9</c:v>
                </c:pt>
                <c:pt idx="2">
                  <c:v>1.9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Appliances</c:v>
                </c:pt>
                <c:pt idx="1">
                  <c:v>Electronics</c:v>
                </c:pt>
                <c:pt idx="2">
                  <c:v>Accessories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</c:v>
                </c:pt>
                <c:pt idx="1">
                  <c:v>31</c:v>
                </c:pt>
                <c:pt idx="2">
                  <c:v>23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MONTHLY SALES REVIEW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62000" y="762000"/>
            <a:ext cx="10668000" cy="5334000"/>
          </a:xfrm>
          <a:prstGeom prst="roundRect">
            <a:avLst>
              <a:gd name="adj" fmla="val 7857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763256" y="4379044"/>
            <a:ext cx="348488" cy="787316"/>
          </a:xfrm>
          <a:prstGeom prst="roundRect">
            <a:avLst>
              <a:gd name="adj" fmla="val 163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261096" y="3787737"/>
            <a:ext cx="348488" cy="1378623"/>
          </a:xfrm>
          <a:prstGeom prst="roundRect">
            <a:avLst>
              <a:gd name="adj" fmla="val 163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758936" y="3339165"/>
            <a:ext cx="348488" cy="1827195"/>
          </a:xfrm>
          <a:prstGeom prst="roundRect">
            <a:avLst>
              <a:gd name="adj" fmla="val 163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56776" y="2799896"/>
            <a:ext cx="348488" cy="2366464"/>
          </a:xfrm>
          <a:prstGeom prst="roundRect">
            <a:avLst>
              <a:gd name="adj" fmla="val 163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754616" y="2212160"/>
            <a:ext cx="348488" cy="2954200"/>
          </a:xfrm>
          <a:prstGeom prst="roundRect">
            <a:avLst>
              <a:gd name="adj" fmla="val 16399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252456" y="2041520"/>
            <a:ext cx="348488" cy="3124840"/>
          </a:xfrm>
          <a:prstGeom prst="roundRect">
            <a:avLst>
              <a:gd name="adj" fmla="val 1639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937500" y="3554730"/>
            <a:ext cx="497840" cy="50292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8435340" y="3051810"/>
            <a:ext cx="497840" cy="50292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933180" y="2548890"/>
            <a:ext cx="497840" cy="50292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31020" y="2045970"/>
            <a:ext cx="497840" cy="50292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9928860" y="1543050"/>
            <a:ext cx="497840" cy="50292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870825" y="39909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68665" y="34880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866505" y="29851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364345" y="24822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62185" y="19792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360025" y="14763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7539228" y="5166360"/>
            <a:ext cx="3285744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1238250" y="12382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QUARTERLY BUSINESS REVIEW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8250" y="5143500"/>
            <a:ext cx="5334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North Zone Retail   ·   Sep 2026   ·   Regional Sales Head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38250" y="1524000"/>
            <a:ext cx="55778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Monthly Sales Review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4381500"/>
            <a:ext cx="5334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North Zone Retail · Sep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Pipeline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Wins &amp; lessons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Next quarter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112%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revenue target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942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₹6.4 Cr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closed revenue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26400" y="1885950"/>
            <a:ext cx="3403600" cy="3249168"/>
          </a:xfrm>
          <a:prstGeom prst="roundRect">
            <a:avLst>
              <a:gd name="adj" fmla="val 644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new logos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Quarter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Strong finish in month 3 after two large renewals.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vs target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Pipeline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334000" cy="890588"/>
          </a:xfrm>
          <a:prstGeom prst="roundRect">
            <a:avLst>
              <a:gd name="adj" fmla="val 1411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885950"/>
            <a:ext cx="5334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420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1885950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Leads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35380" y="2852738"/>
            <a:ext cx="4587240" cy="890588"/>
          </a:xfrm>
          <a:prstGeom prst="roundRect">
            <a:avLst>
              <a:gd name="adj" fmla="val 14117"/>
            </a:avLst>
          </a:prstGeom>
          <a:solidFill>
            <a:schemeClr val="accent1">
              <a:lumMod val="88000"/>
              <a:lumOff val="1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35380" y="2852738"/>
            <a:ext cx="458724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160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2852738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Qualified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08760" y="3819525"/>
            <a:ext cx="3840480" cy="890588"/>
          </a:xfrm>
          <a:prstGeom prst="roundRect">
            <a:avLst>
              <a:gd name="adj" fmla="val 14117"/>
            </a:avLst>
          </a:prstGeom>
          <a:solidFill>
            <a:schemeClr val="accent1">
              <a:lumMod val="76000"/>
              <a:lumOff val="24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3819525"/>
            <a:ext cx="384048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72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0" y="3819525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Proposals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82140" y="4786312"/>
            <a:ext cx="3093720" cy="890588"/>
          </a:xfrm>
          <a:prstGeom prst="roundRect">
            <a:avLst>
              <a:gd name="adj" fmla="val 14117"/>
            </a:avLst>
          </a:prstGeom>
          <a:solidFill>
            <a:schemeClr val="accent1">
              <a:lumMod val="64000"/>
              <a:lumOff val="36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82140" y="4786312"/>
            <a:ext cx="309372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38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7000" y="4786312"/>
            <a:ext cx="4953000" cy="8905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tx1"/>
                </a:solidFill>
                <a:latin typeface="+mn-lt"/>
              </a:rPr>
              <a:t>Closed won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Pipeline health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Account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Stage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Negotiation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₹42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month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Proposal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₹30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 weeks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Demo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This quarter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Account 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Discovery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Next quarter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Placeholder accounts and sample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Top opportunities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46%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Appliances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Electronics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23%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Accessories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Revenue by product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Wins &amp; lessons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Largest deal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Multi-year contract with a regional retailer.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Fastest close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first call to signature in 19 days.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Three accounts doubled their seats.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Wins of the quarter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3962400"/>
          </a:xfrm>
          <a:prstGeom prst="roundRect">
            <a:avLst>
              <a:gd name="adj" fmla="val 52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Worked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Industry-specific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Faster proposals with templates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Joint calls with product team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85950"/>
            <a:ext cx="5162550" cy="3962400"/>
          </a:xfrm>
          <a:prstGeom prst="roundRect">
            <a:avLst>
              <a:gd name="adj" fmla="val 52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Improve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Follow-up after demos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Forecast accuracy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Handover to onboarding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worked, what didn't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Next quarter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Focus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Top 20 accounts by potential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Enable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New pitch deck and case studies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Execute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Weekly pipeline reviews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Win rate and cycle time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for next quarter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Asks from leadership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Two more pre-sales engineers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Marketing budget for an industry event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Faster legal review for contracts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Approval for partner discounts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North Zone Retail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700" b="1" i="0">
                <a:solidFill>
                  <a:schemeClr val="bg1"/>
                </a:solidFill>
                <a:latin typeface="+mj-lt"/>
              </a:rPr>
              <a:t>Let's close the year strong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you, team.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ales-284">
  <a:themeElements>
    <a:clrScheme name="Morphiq sales-284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sales-284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Sales Review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