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1.8</c:v>
                </c:pt>
                <c:pt idx="1">
                  <c:v>2.1</c:v>
                </c:pt>
                <c:pt idx="2">
                  <c:v>2.5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Target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1.9</c:v>
                </c:pt>
                <c:pt idx="1">
                  <c:v>1.9</c:v>
                </c:pt>
                <c:pt idx="2">
                  <c:v>1.9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Sheet1!$A$2:$A$4</c:f>
              <c:strCache>
                <c:ptCount val="3"/>
                <c:pt idx="0">
                  <c:v>Platform</c:v>
                </c:pt>
                <c:pt idx="1">
                  <c:v>Add-ons</c:v>
                </c:pt>
                <c:pt idx="2">
                  <c:v>Training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</c:v>
                </c:pt>
                <c:pt idx="1">
                  <c:v>31</c:v>
                </c:pt>
                <c:pt idx="2">
                  <c:v>23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QUARTERLY SALES REVIEW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QUARTERLY SALES REVIEW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QUARTERLY SALES REVIEW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QUARTERLY SALES REVIEW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Pie 5"/>
          <p:cNvSpPr/>
          <p:nvPr/>
        </p:nvSpPr>
        <p:spPr>
          <a:xfrm>
            <a:off x="6014720" y="635000"/>
            <a:ext cx="3088640" cy="2159000"/>
          </a:xfrm>
          <a:prstGeom prst="pi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Pie 6"/>
          <p:cNvSpPr/>
          <p:nvPr/>
        </p:nvSpPr>
        <p:spPr>
          <a:xfrm>
            <a:off x="6014720" y="1714500"/>
            <a:ext cx="3088640" cy="2159000"/>
          </a:xfrm>
          <a:prstGeom prst="pi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559040" y="3873500"/>
            <a:ext cx="1544320" cy="1079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Chord 8"/>
          <p:cNvSpPr/>
          <p:nvPr/>
        </p:nvSpPr>
        <p:spPr>
          <a:xfrm>
            <a:off x="7559040" y="3873500"/>
            <a:ext cx="1544320" cy="2159000"/>
          </a:xfrm>
          <a:prstGeom prst="chor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ight Triangle 9"/>
          <p:cNvSpPr/>
          <p:nvPr/>
        </p:nvSpPr>
        <p:spPr>
          <a:xfrm>
            <a:off x="9103360" y="1714500"/>
            <a:ext cx="1544320" cy="1079500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03360" y="2794000"/>
            <a:ext cx="1544320" cy="1079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ight Triangle 11"/>
          <p:cNvSpPr/>
          <p:nvPr/>
        </p:nvSpPr>
        <p:spPr>
          <a:xfrm>
            <a:off x="9103360" y="3873500"/>
            <a:ext cx="1544320" cy="1079500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0880090" y="1714500"/>
            <a:ext cx="1079500" cy="1079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ight Triangle 13"/>
          <p:cNvSpPr/>
          <p:nvPr/>
        </p:nvSpPr>
        <p:spPr>
          <a:xfrm>
            <a:off x="10647680" y="2794000"/>
            <a:ext cx="1544320" cy="1079500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0647680" y="3873500"/>
            <a:ext cx="1544320" cy="1079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Chord 15"/>
          <p:cNvSpPr/>
          <p:nvPr/>
        </p:nvSpPr>
        <p:spPr>
          <a:xfrm>
            <a:off x="10647680" y="3873500"/>
            <a:ext cx="1544320" cy="2159000"/>
          </a:xfrm>
          <a:prstGeom prst="chor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62000" y="1333500"/>
            <a:ext cx="1066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4"/>
                </a:solidFill>
                <a:latin typeface="+mn-lt"/>
              </a:rPr>
              <a:t>QUARTERLY BUSINESS REVIEW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2000" y="581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Enterprise Team   ·   Q3 2026   ·   Regional Sales Head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1" i="0">
                <a:solidFill>
                  <a:schemeClr val="tx1"/>
                </a:solidFill>
                <a:latin typeface="+mj-lt"/>
              </a:rPr>
              <a:t>Quarterly Sales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Enterprise Team · Q3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Pipeline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Wins &amp; lessons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Next quarter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112%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revenue target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600" b="1" i="0">
                <a:solidFill>
                  <a:schemeClr val="accent1"/>
                </a:solidFill>
                <a:latin typeface="+mj-lt"/>
              </a:rPr>
              <a:t>₹6.4 Cr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closed revenue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new logos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721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Quarter at a glance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Strong finish in month 3 after two large renewals.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Revenue vs target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62000" y="1885950"/>
            <a:ext cx="5334000" cy="8905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885950"/>
            <a:ext cx="5334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420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77000" y="1885950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Leads</a:t>
            </a:r>
          </a:p>
        </p:txBody>
      </p:sp>
      <p:sp>
        <p:nvSpPr>
          <p:cNvPr id="8" name="Rectangle 7"/>
          <p:cNvSpPr/>
          <p:nvPr/>
        </p:nvSpPr>
        <p:spPr>
          <a:xfrm>
            <a:off x="1135380" y="2852738"/>
            <a:ext cx="4587240" cy="89058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35380" y="2852738"/>
            <a:ext cx="458724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160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0" y="2852738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Qualified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508760" y="3819525"/>
            <a:ext cx="3840480" cy="89058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508760" y="3819525"/>
            <a:ext cx="384048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72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3819525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Proposals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882140" y="4786312"/>
            <a:ext cx="3093720" cy="890588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882140" y="4786312"/>
            <a:ext cx="309372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38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7000" y="4786312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Closed won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Pipeline health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1885950"/>
          <a:ext cx="106680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667000"/>
                <a:gridCol w="2667000"/>
                <a:gridCol w="2667000"/>
                <a:gridCol w="2667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Account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Stage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Value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Close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Negotiation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₹42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month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Proposal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₹30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 weeks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Demo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This quarter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Discovery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quarter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62000" y="51625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Placeholder accounts and sample values.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Top opportunities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6309360" y="20764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46%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38110" y="20193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Platform</a:t>
            </a:r>
          </a:p>
        </p:txBody>
      </p:sp>
      <p:sp>
        <p:nvSpPr>
          <p:cNvPr id="9" name="Rectangle 8"/>
          <p:cNvSpPr/>
          <p:nvPr/>
        </p:nvSpPr>
        <p:spPr>
          <a:xfrm>
            <a:off x="6309360" y="28956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95110" y="28003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31%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38110" y="28384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Add-ons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09360" y="37147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95110" y="36195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23%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38110" y="36576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Training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Revenue by product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2000" y="1939290"/>
            <a:ext cx="33782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108710" y="228600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Largest deal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Multi-year contract with a regional retailer.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406900" y="1939290"/>
            <a:ext cx="33782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Diamond 11"/>
          <p:cNvSpPr/>
          <p:nvPr/>
        </p:nvSpPr>
        <p:spPr>
          <a:xfrm>
            <a:off x="4753610" y="228600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Fastest close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first call to signature in 19 days.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51800" y="1939290"/>
            <a:ext cx="33782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Isosceles Triangle 16"/>
          <p:cNvSpPr/>
          <p:nvPr/>
        </p:nvSpPr>
        <p:spPr>
          <a:xfrm>
            <a:off x="8398510" y="228600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Expansion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Three accounts doubled their seats.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Wins of the quarter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62000" y="1885950"/>
            <a:ext cx="516255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2000" y="1885950"/>
            <a:ext cx="51625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Worked</a:t>
            </a:r>
          </a:p>
        </p:txBody>
      </p:sp>
      <p:sp>
        <p:nvSpPr>
          <p:cNvPr id="8" name="Rectangle 7"/>
          <p:cNvSpPr/>
          <p:nvPr/>
        </p:nvSpPr>
        <p:spPr>
          <a:xfrm>
            <a:off x="1028700" y="26098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2870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Industry-specific demos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Faster proposals with templates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Joint calls with product team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67450" y="1885950"/>
            <a:ext cx="516255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7450" y="1885950"/>
            <a:ext cx="51625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415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Improve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34150" y="26098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3415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Follow-up after demos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Forecast accuracy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Handover to onboarding</a:t>
            </a:r>
          </a:p>
        </p:txBody>
      </p:sp>
      <p:sp>
        <p:nvSpPr>
          <p:cNvPr id="15" name="Oval 14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What worked, what didn't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8" name="TextBox 7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Focus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Top 20 accounts by potential</a:t>
            </a:r>
          </a:p>
        </p:txBody>
      </p:sp>
      <p:sp>
        <p:nvSpPr>
          <p:cNvPr id="10" name="Oval 9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3" name="TextBox 12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Enable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pitch deck and case studies</a:t>
            </a:r>
          </a:p>
        </p:txBody>
      </p:sp>
      <p:sp>
        <p:nvSpPr>
          <p:cNvPr id="15" name="Oval 14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8" name="TextBox 17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Execute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Weekly pipeline reviews</a:t>
            </a:r>
          </a:p>
        </p:txBody>
      </p:sp>
      <p:sp>
        <p:nvSpPr>
          <p:cNvPr id="20" name="Oval 19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Win rate and cycle time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Plan for next quarter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Asks from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Two more pre-sales engineers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Marketing budget for an industry event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Faster legal review for contracts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Approval for partner discounts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979920" y="342900"/>
            <a:ext cx="1280160" cy="1600200"/>
          </a:xfrm>
          <a:prstGeom prst="ellipse">
            <a:avLst/>
          </a:prstGeom>
          <a:noFill/>
          <a:ln w="12700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Pie 5"/>
          <p:cNvSpPr/>
          <p:nvPr/>
        </p:nvSpPr>
        <p:spPr>
          <a:xfrm>
            <a:off x="4876800" y="0"/>
            <a:ext cx="3657600" cy="4572000"/>
          </a:xfrm>
          <a:prstGeom prst="pi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ight Triangle 6"/>
          <p:cNvSpPr/>
          <p:nvPr/>
        </p:nvSpPr>
        <p:spPr>
          <a:xfrm>
            <a:off x="6705600" y="4572000"/>
            <a:ext cx="1828800" cy="2286000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808720" y="342900"/>
            <a:ext cx="1280160" cy="1600200"/>
          </a:xfrm>
          <a:prstGeom prst="ellipse">
            <a:avLst/>
          </a:prstGeom>
          <a:noFill/>
          <a:ln w="1270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808720" y="2628900"/>
            <a:ext cx="1280160" cy="1600200"/>
          </a:xfrm>
          <a:prstGeom prst="ellipse">
            <a:avLst/>
          </a:prstGeom>
          <a:noFill/>
          <a:ln w="12700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534400" y="4800600"/>
            <a:ext cx="1828800" cy="18288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0363200" y="0"/>
            <a:ext cx="1828800" cy="2286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ight Triangle 11"/>
          <p:cNvSpPr/>
          <p:nvPr/>
        </p:nvSpPr>
        <p:spPr>
          <a:xfrm>
            <a:off x="10363200" y="2286000"/>
            <a:ext cx="1828800" cy="2286000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Pie 12"/>
          <p:cNvSpPr/>
          <p:nvPr/>
        </p:nvSpPr>
        <p:spPr>
          <a:xfrm>
            <a:off x="8534400" y="2286000"/>
            <a:ext cx="3657600" cy="4572000"/>
          </a:xfrm>
          <a:prstGeom prst="pi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2000" y="5048250"/>
            <a:ext cx="5334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Enterprise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51816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50" b="1" i="0">
                <a:solidFill>
                  <a:schemeClr val="tx1"/>
                </a:solidFill>
                <a:latin typeface="+mj-lt"/>
              </a:rPr>
              <a:t>Let's close the year strong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5181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you, team.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ales-285">
  <a:themeElements>
    <a:clrScheme name="Morphiq sales-285">
      <a:dk1>
        <a:srgbClr val="0E1B33"/>
      </a:dk1>
      <a:lt1>
        <a:srgbClr val="F5F9FF"/>
      </a:lt1>
      <a:dk2>
        <a:srgbClr val="4A5A75"/>
      </a:dk2>
      <a:lt2>
        <a:srgbClr val="E3EEFE"/>
      </a:lt2>
      <a:accent1>
        <a:srgbClr val="2F6BFF"/>
      </a:accent1>
      <a:accent2>
        <a:srgbClr val="00B3A4"/>
      </a:accent2>
      <a:accent3>
        <a:srgbClr val="FF8A3D"/>
      </a:accent3>
      <a:accent4>
        <a:srgbClr val="1E2A4A"/>
      </a:accent4>
      <a:accent5>
        <a:srgbClr val="D1DFFF"/>
      </a:accent5>
      <a:accent6>
        <a:srgbClr val="D0D5DE"/>
      </a:accent6>
      <a:hlink>
        <a:srgbClr val="2F6BFF"/>
      </a:hlink>
      <a:folHlink>
        <a:srgbClr val="00B3A4"/>
      </a:folHlink>
    </a:clrScheme>
    <a:fontScheme name="Morphiq sales-285">
      <a:majorFont>
        <a:latin typeface="Plus Jakarta Sans"/>
        <a:ea typeface=""/>
        <a:cs typeface=""/>
      </a:majorFont>
      <a:minorFont>
        <a:latin typeface="Plus Jakart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Quarterly Sales Review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