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Actual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Sheet1!$A$2:$A$4</c:f>
              <c:strCache>
                <c:ptCount val="3"/>
                <c:pt idx="0">
                  <c:v>Month 1</c:v>
                </c:pt>
                <c:pt idx="1">
                  <c:v>Month 2</c:v>
                </c:pt>
                <c:pt idx="2">
                  <c:v>Month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1.8</c:v>
                </c:pt>
                <c:pt idx="1">
                  <c:v>2.1</c:v>
                </c:pt>
                <c:pt idx="2">
                  <c:v>2.5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Target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Sheet1!$A$2:$A$4</c:f>
              <c:strCache>
                <c:ptCount val="3"/>
                <c:pt idx="0">
                  <c:v>Month 1</c:v>
                </c:pt>
                <c:pt idx="1">
                  <c:v>Month 2</c:v>
                </c:pt>
                <c:pt idx="2">
                  <c:v>Month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1.9</c:v>
                </c:pt>
                <c:pt idx="1">
                  <c:v>1.9</c:v>
                </c:pt>
                <c:pt idx="2">
                  <c:v>1.9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Sheet1!$A$2:$A$4</c:f>
              <c:strCache>
                <c:ptCount val="3"/>
                <c:pt idx="0">
                  <c:v>Hardware</c:v>
                </c:pt>
                <c:pt idx="1">
                  <c:v>Licences</c:v>
                </c:pt>
                <c:pt idx="2">
                  <c:v>Installation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46</c:v>
                </c:pt>
                <c:pt idx="1">
                  <c:v>31</c:v>
                </c:pt>
                <c:pt idx="2">
                  <c:v>23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CHANNEL PARTNER REVIEW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CHANNEL PARTNER REVIEW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CHANNEL PARTNER REVIEW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CHANNEL PARTNER REVIEW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470098" y="891498"/>
            <a:ext cx="81788" cy="8178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465117" y="1227300"/>
            <a:ext cx="91749" cy="917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460136" y="1563103"/>
            <a:ext cx="101711" cy="10171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455156" y="1898906"/>
            <a:ext cx="111672" cy="11167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450175" y="2234708"/>
            <a:ext cx="121633" cy="12163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445194" y="2570511"/>
            <a:ext cx="131595" cy="13159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440214" y="2906314"/>
            <a:ext cx="141556" cy="14155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7435233" y="3242116"/>
            <a:ext cx="151518" cy="15151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7430252" y="3577919"/>
            <a:ext cx="161479" cy="16147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425272" y="3913722"/>
            <a:ext cx="171440" cy="17144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7420291" y="4249524"/>
            <a:ext cx="181402" cy="18140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415310" y="4585327"/>
            <a:ext cx="191363" cy="19136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410330" y="4921130"/>
            <a:ext cx="201324" cy="20132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405349" y="5256932"/>
            <a:ext cx="211286" cy="2112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805900" y="886517"/>
            <a:ext cx="91749" cy="917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800920" y="1222320"/>
            <a:ext cx="101711" cy="10171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795939" y="1558122"/>
            <a:ext cx="111672" cy="11167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790958" y="1893925"/>
            <a:ext cx="121633" cy="12163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7785978" y="2229728"/>
            <a:ext cx="131595" cy="13159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7780997" y="2565530"/>
            <a:ext cx="141556" cy="14155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7776016" y="2901333"/>
            <a:ext cx="151518" cy="15151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7771036" y="3237136"/>
            <a:ext cx="161479" cy="16147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766055" y="3572938"/>
            <a:ext cx="171440" cy="17144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7761074" y="3908741"/>
            <a:ext cx="181402" cy="18140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7756094" y="4244544"/>
            <a:ext cx="191363" cy="19136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751113" y="4580346"/>
            <a:ext cx="201324" cy="20132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7746132" y="4916149"/>
            <a:ext cx="211286" cy="2112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7741151" y="5251951"/>
            <a:ext cx="221247" cy="2212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8141703" y="881536"/>
            <a:ext cx="101711" cy="10171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8136722" y="1217339"/>
            <a:ext cx="111672" cy="11167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8131742" y="1553142"/>
            <a:ext cx="121633" cy="12163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8126761" y="1888944"/>
            <a:ext cx="131595" cy="13159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8121780" y="2224747"/>
            <a:ext cx="141556" cy="14155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8116800" y="2560550"/>
            <a:ext cx="151518" cy="15151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8111819" y="2896352"/>
            <a:ext cx="161479" cy="16147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8106838" y="3232155"/>
            <a:ext cx="171440" cy="17144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8101858" y="3567958"/>
            <a:ext cx="181402" cy="18140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8096877" y="3903760"/>
            <a:ext cx="191363" cy="19136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8091896" y="4239563"/>
            <a:ext cx="201324" cy="20132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8086916" y="4575365"/>
            <a:ext cx="211286" cy="2112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8081935" y="4911168"/>
            <a:ext cx="221247" cy="2212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8076954" y="5246971"/>
            <a:ext cx="231208" cy="23120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8477506" y="876556"/>
            <a:ext cx="111672" cy="11167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8472525" y="1212358"/>
            <a:ext cx="121633" cy="12163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8467544" y="1548161"/>
            <a:ext cx="131595" cy="13159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462564" y="1883964"/>
            <a:ext cx="141556" cy="14155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457583" y="2219766"/>
            <a:ext cx="151518" cy="15151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452602" y="2555569"/>
            <a:ext cx="161479" cy="16147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447622" y="2891372"/>
            <a:ext cx="171440" cy="17144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442641" y="3227174"/>
            <a:ext cx="181402" cy="18140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437660" y="3562977"/>
            <a:ext cx="191363" cy="19136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432680" y="3898780"/>
            <a:ext cx="201324" cy="20132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427699" y="4234582"/>
            <a:ext cx="211286" cy="2112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422718" y="4570385"/>
            <a:ext cx="221247" cy="2212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417737" y="4906187"/>
            <a:ext cx="231208" cy="23120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412757" y="5241990"/>
            <a:ext cx="241170" cy="24117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813308" y="871575"/>
            <a:ext cx="121633" cy="12163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808328" y="1207378"/>
            <a:ext cx="131595" cy="13159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803347" y="1543180"/>
            <a:ext cx="141556" cy="14155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8798366" y="1878983"/>
            <a:ext cx="151518" cy="15151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8793386" y="2214786"/>
            <a:ext cx="161479" cy="16147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8788405" y="2550588"/>
            <a:ext cx="171440" cy="17144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8783424" y="2886391"/>
            <a:ext cx="181402" cy="18140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8778444" y="3222194"/>
            <a:ext cx="191363" cy="19136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8773463" y="3557996"/>
            <a:ext cx="201324" cy="20132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8768482" y="3893799"/>
            <a:ext cx="211286" cy="21128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8763501" y="4229601"/>
            <a:ext cx="221247" cy="2212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8758521" y="4565404"/>
            <a:ext cx="231208" cy="23120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8753540" y="4901207"/>
            <a:ext cx="241170" cy="24117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8748559" y="5237009"/>
            <a:ext cx="251131" cy="25113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149111" y="866594"/>
            <a:ext cx="131595" cy="13159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9144130" y="1202397"/>
            <a:ext cx="141556" cy="14155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9139150" y="1538200"/>
            <a:ext cx="151518" cy="15151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9134169" y="1874002"/>
            <a:ext cx="161479" cy="16147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9129188" y="2209805"/>
            <a:ext cx="171440" cy="17144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9124208" y="2545608"/>
            <a:ext cx="181402" cy="18140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9119227" y="2881410"/>
            <a:ext cx="191363" cy="19136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9114246" y="3217213"/>
            <a:ext cx="201324" cy="20132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9109266" y="3553016"/>
            <a:ext cx="211286" cy="2112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9104285" y="3888818"/>
            <a:ext cx="221247" cy="2212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9099304" y="4224621"/>
            <a:ext cx="231208" cy="23120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9094323" y="4560423"/>
            <a:ext cx="241170" cy="24117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9089343" y="4896226"/>
            <a:ext cx="251131" cy="25113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9084362" y="5232029"/>
            <a:ext cx="261092" cy="26109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9484914" y="861614"/>
            <a:ext cx="141556" cy="14155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9479933" y="1197416"/>
            <a:ext cx="151518" cy="15151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9474952" y="1533219"/>
            <a:ext cx="161479" cy="16147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9469972" y="1869022"/>
            <a:ext cx="171440" cy="17144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9464991" y="2204824"/>
            <a:ext cx="181402" cy="18140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9460010" y="2540627"/>
            <a:ext cx="191363" cy="19136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9455030" y="2876430"/>
            <a:ext cx="201324" cy="20132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9450049" y="3212232"/>
            <a:ext cx="211286" cy="2112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9445068" y="3548035"/>
            <a:ext cx="221247" cy="22124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9440087" y="3883837"/>
            <a:ext cx="231208" cy="23120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9435107" y="4219640"/>
            <a:ext cx="241170" cy="24117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9430126" y="4555443"/>
            <a:ext cx="251131" cy="25113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9425145" y="4891245"/>
            <a:ext cx="261092" cy="26109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9420165" y="5227048"/>
            <a:ext cx="271054" cy="27105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9820716" y="856633"/>
            <a:ext cx="151518" cy="15151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9815736" y="1192436"/>
            <a:ext cx="161479" cy="16147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9810755" y="1528238"/>
            <a:ext cx="171440" cy="17144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104"/>
          <p:cNvSpPr/>
          <p:nvPr/>
        </p:nvSpPr>
        <p:spPr>
          <a:xfrm>
            <a:off x="9805774" y="1864041"/>
            <a:ext cx="181402" cy="18140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105"/>
          <p:cNvSpPr/>
          <p:nvPr/>
        </p:nvSpPr>
        <p:spPr>
          <a:xfrm>
            <a:off x="9800794" y="2199844"/>
            <a:ext cx="191363" cy="19136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106"/>
          <p:cNvSpPr/>
          <p:nvPr/>
        </p:nvSpPr>
        <p:spPr>
          <a:xfrm>
            <a:off x="9795813" y="2535646"/>
            <a:ext cx="201324" cy="20132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107"/>
          <p:cNvSpPr/>
          <p:nvPr/>
        </p:nvSpPr>
        <p:spPr>
          <a:xfrm>
            <a:off x="9790832" y="2871449"/>
            <a:ext cx="211286" cy="2112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108"/>
          <p:cNvSpPr/>
          <p:nvPr/>
        </p:nvSpPr>
        <p:spPr>
          <a:xfrm>
            <a:off x="9785851" y="3207251"/>
            <a:ext cx="221247" cy="2212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9"/>
          <p:cNvSpPr/>
          <p:nvPr/>
        </p:nvSpPr>
        <p:spPr>
          <a:xfrm>
            <a:off x="9780871" y="3543054"/>
            <a:ext cx="231208" cy="23120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0"/>
          <p:cNvSpPr/>
          <p:nvPr/>
        </p:nvSpPr>
        <p:spPr>
          <a:xfrm>
            <a:off x="9775890" y="3878857"/>
            <a:ext cx="241170" cy="24117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11"/>
          <p:cNvSpPr/>
          <p:nvPr/>
        </p:nvSpPr>
        <p:spPr>
          <a:xfrm>
            <a:off x="9770909" y="4214659"/>
            <a:ext cx="251131" cy="25113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12"/>
          <p:cNvSpPr/>
          <p:nvPr/>
        </p:nvSpPr>
        <p:spPr>
          <a:xfrm>
            <a:off x="9765929" y="4550462"/>
            <a:ext cx="261092" cy="26109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13"/>
          <p:cNvSpPr/>
          <p:nvPr/>
        </p:nvSpPr>
        <p:spPr>
          <a:xfrm>
            <a:off x="9760948" y="4886265"/>
            <a:ext cx="271054" cy="27105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14"/>
          <p:cNvSpPr/>
          <p:nvPr/>
        </p:nvSpPr>
        <p:spPr>
          <a:xfrm>
            <a:off x="9755967" y="5222067"/>
            <a:ext cx="281015" cy="28101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15"/>
          <p:cNvSpPr/>
          <p:nvPr/>
        </p:nvSpPr>
        <p:spPr>
          <a:xfrm>
            <a:off x="10156519" y="851652"/>
            <a:ext cx="161479" cy="16147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16"/>
          <p:cNvSpPr/>
          <p:nvPr/>
        </p:nvSpPr>
        <p:spPr>
          <a:xfrm>
            <a:off x="10151538" y="1187455"/>
            <a:ext cx="171440" cy="17144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17"/>
          <p:cNvSpPr/>
          <p:nvPr/>
        </p:nvSpPr>
        <p:spPr>
          <a:xfrm>
            <a:off x="10146558" y="1523258"/>
            <a:ext cx="181402" cy="18140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18"/>
          <p:cNvSpPr/>
          <p:nvPr/>
        </p:nvSpPr>
        <p:spPr>
          <a:xfrm>
            <a:off x="10141577" y="1859060"/>
            <a:ext cx="191363" cy="19136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119"/>
          <p:cNvSpPr/>
          <p:nvPr/>
        </p:nvSpPr>
        <p:spPr>
          <a:xfrm>
            <a:off x="10136596" y="2194863"/>
            <a:ext cx="201324" cy="20132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120"/>
          <p:cNvSpPr/>
          <p:nvPr/>
        </p:nvSpPr>
        <p:spPr>
          <a:xfrm>
            <a:off x="10131615" y="2530665"/>
            <a:ext cx="211286" cy="2112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121"/>
          <p:cNvSpPr/>
          <p:nvPr/>
        </p:nvSpPr>
        <p:spPr>
          <a:xfrm>
            <a:off x="10126635" y="2866468"/>
            <a:ext cx="221247" cy="2212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122"/>
          <p:cNvSpPr/>
          <p:nvPr/>
        </p:nvSpPr>
        <p:spPr>
          <a:xfrm>
            <a:off x="10121654" y="3202271"/>
            <a:ext cx="231208" cy="23120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123"/>
          <p:cNvSpPr/>
          <p:nvPr/>
        </p:nvSpPr>
        <p:spPr>
          <a:xfrm>
            <a:off x="10116673" y="3538073"/>
            <a:ext cx="241170" cy="24117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124"/>
          <p:cNvSpPr/>
          <p:nvPr/>
        </p:nvSpPr>
        <p:spPr>
          <a:xfrm>
            <a:off x="10111693" y="3873876"/>
            <a:ext cx="251131" cy="25113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125"/>
          <p:cNvSpPr/>
          <p:nvPr/>
        </p:nvSpPr>
        <p:spPr>
          <a:xfrm>
            <a:off x="10106712" y="4209679"/>
            <a:ext cx="261092" cy="26109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126"/>
          <p:cNvSpPr/>
          <p:nvPr/>
        </p:nvSpPr>
        <p:spPr>
          <a:xfrm>
            <a:off x="10101731" y="4545481"/>
            <a:ext cx="271054" cy="27105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127"/>
          <p:cNvSpPr/>
          <p:nvPr/>
        </p:nvSpPr>
        <p:spPr>
          <a:xfrm>
            <a:off x="10096751" y="4881284"/>
            <a:ext cx="281015" cy="28101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128"/>
          <p:cNvSpPr/>
          <p:nvPr/>
        </p:nvSpPr>
        <p:spPr>
          <a:xfrm>
            <a:off x="10091770" y="5217087"/>
            <a:ext cx="290977" cy="2909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129"/>
          <p:cNvSpPr/>
          <p:nvPr/>
        </p:nvSpPr>
        <p:spPr>
          <a:xfrm>
            <a:off x="10492322" y="846672"/>
            <a:ext cx="171440" cy="17144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130"/>
          <p:cNvSpPr/>
          <p:nvPr/>
        </p:nvSpPr>
        <p:spPr>
          <a:xfrm>
            <a:off x="10487341" y="1182474"/>
            <a:ext cx="181402" cy="18140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131"/>
          <p:cNvSpPr/>
          <p:nvPr/>
        </p:nvSpPr>
        <p:spPr>
          <a:xfrm>
            <a:off x="10482360" y="1518277"/>
            <a:ext cx="191363" cy="19136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132"/>
          <p:cNvSpPr/>
          <p:nvPr/>
        </p:nvSpPr>
        <p:spPr>
          <a:xfrm>
            <a:off x="10477380" y="1854080"/>
            <a:ext cx="201324" cy="20132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133"/>
          <p:cNvSpPr/>
          <p:nvPr/>
        </p:nvSpPr>
        <p:spPr>
          <a:xfrm>
            <a:off x="10472399" y="2189882"/>
            <a:ext cx="211286" cy="2112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134"/>
          <p:cNvSpPr/>
          <p:nvPr/>
        </p:nvSpPr>
        <p:spPr>
          <a:xfrm>
            <a:off x="10467418" y="2525685"/>
            <a:ext cx="221247" cy="2212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135"/>
          <p:cNvSpPr/>
          <p:nvPr/>
        </p:nvSpPr>
        <p:spPr>
          <a:xfrm>
            <a:off x="10462437" y="2861487"/>
            <a:ext cx="231208" cy="23120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136"/>
          <p:cNvSpPr/>
          <p:nvPr/>
        </p:nvSpPr>
        <p:spPr>
          <a:xfrm>
            <a:off x="10457457" y="3197290"/>
            <a:ext cx="241170" cy="24117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137"/>
          <p:cNvSpPr/>
          <p:nvPr/>
        </p:nvSpPr>
        <p:spPr>
          <a:xfrm>
            <a:off x="10452476" y="3533093"/>
            <a:ext cx="251131" cy="25113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138"/>
          <p:cNvSpPr/>
          <p:nvPr/>
        </p:nvSpPr>
        <p:spPr>
          <a:xfrm>
            <a:off x="10447495" y="3868895"/>
            <a:ext cx="261092" cy="26109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139"/>
          <p:cNvSpPr/>
          <p:nvPr/>
        </p:nvSpPr>
        <p:spPr>
          <a:xfrm>
            <a:off x="10442515" y="4204698"/>
            <a:ext cx="271054" cy="27105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140"/>
          <p:cNvSpPr/>
          <p:nvPr/>
        </p:nvSpPr>
        <p:spPr>
          <a:xfrm>
            <a:off x="10437534" y="4540501"/>
            <a:ext cx="281015" cy="28101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141"/>
          <p:cNvSpPr/>
          <p:nvPr/>
        </p:nvSpPr>
        <p:spPr>
          <a:xfrm>
            <a:off x="10432553" y="4876303"/>
            <a:ext cx="290977" cy="29097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142"/>
          <p:cNvSpPr/>
          <p:nvPr/>
        </p:nvSpPr>
        <p:spPr>
          <a:xfrm>
            <a:off x="10427573" y="5212106"/>
            <a:ext cx="300938" cy="30093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143"/>
          <p:cNvSpPr/>
          <p:nvPr/>
        </p:nvSpPr>
        <p:spPr>
          <a:xfrm>
            <a:off x="10828124" y="841691"/>
            <a:ext cx="181402" cy="18140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144"/>
          <p:cNvSpPr/>
          <p:nvPr/>
        </p:nvSpPr>
        <p:spPr>
          <a:xfrm>
            <a:off x="10823144" y="1177494"/>
            <a:ext cx="191363" cy="19136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145"/>
          <p:cNvSpPr/>
          <p:nvPr/>
        </p:nvSpPr>
        <p:spPr>
          <a:xfrm>
            <a:off x="10818163" y="1513296"/>
            <a:ext cx="201324" cy="20132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146"/>
          <p:cNvSpPr/>
          <p:nvPr/>
        </p:nvSpPr>
        <p:spPr>
          <a:xfrm>
            <a:off x="10813182" y="1849099"/>
            <a:ext cx="211286" cy="2112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147"/>
          <p:cNvSpPr/>
          <p:nvPr/>
        </p:nvSpPr>
        <p:spPr>
          <a:xfrm>
            <a:off x="10808201" y="2184901"/>
            <a:ext cx="221247" cy="2212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148"/>
          <p:cNvSpPr/>
          <p:nvPr/>
        </p:nvSpPr>
        <p:spPr>
          <a:xfrm>
            <a:off x="10803221" y="2520704"/>
            <a:ext cx="231208" cy="23120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149"/>
          <p:cNvSpPr/>
          <p:nvPr/>
        </p:nvSpPr>
        <p:spPr>
          <a:xfrm>
            <a:off x="10798240" y="2856507"/>
            <a:ext cx="241170" cy="24117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150"/>
          <p:cNvSpPr/>
          <p:nvPr/>
        </p:nvSpPr>
        <p:spPr>
          <a:xfrm>
            <a:off x="10793259" y="3192309"/>
            <a:ext cx="251131" cy="25113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151"/>
          <p:cNvSpPr/>
          <p:nvPr/>
        </p:nvSpPr>
        <p:spPr>
          <a:xfrm>
            <a:off x="10788279" y="3528112"/>
            <a:ext cx="261092" cy="26109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152"/>
          <p:cNvSpPr/>
          <p:nvPr/>
        </p:nvSpPr>
        <p:spPr>
          <a:xfrm>
            <a:off x="10783298" y="3863915"/>
            <a:ext cx="271054" cy="27105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153"/>
          <p:cNvSpPr/>
          <p:nvPr/>
        </p:nvSpPr>
        <p:spPr>
          <a:xfrm>
            <a:off x="10778317" y="4199717"/>
            <a:ext cx="281015" cy="28101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Oval 154"/>
          <p:cNvSpPr/>
          <p:nvPr/>
        </p:nvSpPr>
        <p:spPr>
          <a:xfrm>
            <a:off x="10773337" y="4535520"/>
            <a:ext cx="290977" cy="2909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6" name="Oval 155"/>
          <p:cNvSpPr/>
          <p:nvPr/>
        </p:nvSpPr>
        <p:spPr>
          <a:xfrm>
            <a:off x="10768356" y="4871323"/>
            <a:ext cx="300938" cy="30093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7" name="Oval 156"/>
          <p:cNvSpPr/>
          <p:nvPr/>
        </p:nvSpPr>
        <p:spPr>
          <a:xfrm>
            <a:off x="10763375" y="5207125"/>
            <a:ext cx="310899" cy="31089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8" name="Oval 157"/>
          <p:cNvSpPr/>
          <p:nvPr/>
        </p:nvSpPr>
        <p:spPr>
          <a:xfrm>
            <a:off x="11163927" y="836710"/>
            <a:ext cx="191363" cy="19136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9" name="Oval 158"/>
          <p:cNvSpPr/>
          <p:nvPr/>
        </p:nvSpPr>
        <p:spPr>
          <a:xfrm>
            <a:off x="11158946" y="1172513"/>
            <a:ext cx="201324" cy="20132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0" name="Oval 159"/>
          <p:cNvSpPr/>
          <p:nvPr/>
        </p:nvSpPr>
        <p:spPr>
          <a:xfrm>
            <a:off x="11153966" y="1508316"/>
            <a:ext cx="211286" cy="2112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1" name="Oval 160"/>
          <p:cNvSpPr/>
          <p:nvPr/>
        </p:nvSpPr>
        <p:spPr>
          <a:xfrm>
            <a:off x="11148985" y="1844118"/>
            <a:ext cx="221247" cy="2212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2" name="Oval 161"/>
          <p:cNvSpPr/>
          <p:nvPr/>
        </p:nvSpPr>
        <p:spPr>
          <a:xfrm>
            <a:off x="11144004" y="2179921"/>
            <a:ext cx="231208" cy="23120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3" name="Oval 162"/>
          <p:cNvSpPr/>
          <p:nvPr/>
        </p:nvSpPr>
        <p:spPr>
          <a:xfrm>
            <a:off x="11139023" y="2515723"/>
            <a:ext cx="241170" cy="24117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4" name="Oval 163"/>
          <p:cNvSpPr/>
          <p:nvPr/>
        </p:nvSpPr>
        <p:spPr>
          <a:xfrm>
            <a:off x="11134043" y="2851526"/>
            <a:ext cx="251131" cy="25113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5" name="Oval 164"/>
          <p:cNvSpPr/>
          <p:nvPr/>
        </p:nvSpPr>
        <p:spPr>
          <a:xfrm>
            <a:off x="11129062" y="3187329"/>
            <a:ext cx="261092" cy="26109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6" name="Oval 165"/>
          <p:cNvSpPr/>
          <p:nvPr/>
        </p:nvSpPr>
        <p:spPr>
          <a:xfrm>
            <a:off x="11124081" y="3523131"/>
            <a:ext cx="271054" cy="27105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7" name="Oval 166"/>
          <p:cNvSpPr/>
          <p:nvPr/>
        </p:nvSpPr>
        <p:spPr>
          <a:xfrm>
            <a:off x="11119101" y="3858934"/>
            <a:ext cx="281015" cy="28101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8" name="Oval 167"/>
          <p:cNvSpPr/>
          <p:nvPr/>
        </p:nvSpPr>
        <p:spPr>
          <a:xfrm>
            <a:off x="11114120" y="4194737"/>
            <a:ext cx="290977" cy="2909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9" name="Oval 168"/>
          <p:cNvSpPr/>
          <p:nvPr/>
        </p:nvSpPr>
        <p:spPr>
          <a:xfrm>
            <a:off x="11109139" y="4530539"/>
            <a:ext cx="300938" cy="30093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0" name="Oval 169"/>
          <p:cNvSpPr/>
          <p:nvPr/>
        </p:nvSpPr>
        <p:spPr>
          <a:xfrm>
            <a:off x="11104159" y="4866342"/>
            <a:ext cx="310899" cy="31089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1" name="Oval 170"/>
          <p:cNvSpPr/>
          <p:nvPr/>
        </p:nvSpPr>
        <p:spPr>
          <a:xfrm>
            <a:off x="11099178" y="5202145"/>
            <a:ext cx="320861" cy="32086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72" name="Connector 171"/>
          <p:cNvCxnSpPr/>
          <p:nvPr/>
        </p:nvCxnSpPr>
        <p:spPr>
          <a:xfrm>
            <a:off x="762000" y="5334000"/>
            <a:ext cx="10668000" cy="0"/>
          </a:xfrm>
          <a:prstGeom prst="line">
            <a:avLst/>
          </a:prstGeom>
          <a:ln w="19050">
            <a:solidFill>
              <a:schemeClr val="tx1"/>
            </a:solidFill>
          </a:ln>
        </p:spPr>
      </p:cxnSp>
      <p:sp>
        <p:nvSpPr>
          <p:cNvPr id="173" name="TextBox 172"/>
          <p:cNvSpPr txBox="1"/>
          <p:nvPr/>
        </p:nvSpPr>
        <p:spPr>
          <a:xfrm>
            <a:off x="762000" y="762000"/>
            <a:ext cx="6223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tx1"/>
                </a:solidFill>
                <a:latin typeface="+mn-lt"/>
              </a:rPr>
              <a:t>QUARTERLY BUSINESS REVIEW</a:t>
            </a:r>
          </a:p>
        </p:txBody>
      </p:sp>
      <p:sp>
        <p:nvSpPr>
          <p:cNvPr id="174" name="TextBox 173"/>
          <p:cNvSpPr txBox="1"/>
          <p:nvPr/>
        </p:nvSpPr>
        <p:spPr>
          <a:xfrm>
            <a:off x="762000" y="5486400"/>
            <a:ext cx="3403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TEAM</a:t>
            </a:r>
          </a:p>
        </p:txBody>
      </p:sp>
      <p:sp>
        <p:nvSpPr>
          <p:cNvPr id="175" name="TextBox 174"/>
          <p:cNvSpPr txBox="1"/>
          <p:nvPr/>
        </p:nvSpPr>
        <p:spPr>
          <a:xfrm>
            <a:off x="762000" y="5676900"/>
            <a:ext cx="3403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Partner Sales</a:t>
            </a:r>
          </a:p>
        </p:txBody>
      </p:sp>
      <p:sp>
        <p:nvSpPr>
          <p:cNvPr id="176" name="TextBox 175"/>
          <p:cNvSpPr txBox="1"/>
          <p:nvPr/>
        </p:nvSpPr>
        <p:spPr>
          <a:xfrm>
            <a:off x="4318000" y="5486400"/>
            <a:ext cx="3403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QUARTER</a:t>
            </a:r>
          </a:p>
        </p:txBody>
      </p:sp>
      <p:sp>
        <p:nvSpPr>
          <p:cNvPr id="177" name="TextBox 176"/>
          <p:cNvSpPr txBox="1"/>
          <p:nvPr/>
        </p:nvSpPr>
        <p:spPr>
          <a:xfrm>
            <a:off x="4318000" y="5676900"/>
            <a:ext cx="3403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Q1 2027</a:t>
            </a:r>
          </a:p>
        </p:txBody>
      </p:sp>
      <p:sp>
        <p:nvSpPr>
          <p:cNvPr id="178" name="TextBox 177"/>
          <p:cNvSpPr txBox="1"/>
          <p:nvPr/>
        </p:nvSpPr>
        <p:spPr>
          <a:xfrm>
            <a:off x="7874000" y="5486400"/>
            <a:ext cx="3403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OWNER</a:t>
            </a:r>
          </a:p>
        </p:txBody>
      </p:sp>
      <p:sp>
        <p:nvSpPr>
          <p:cNvPr id="179" name="TextBox 178"/>
          <p:cNvSpPr txBox="1"/>
          <p:nvPr/>
        </p:nvSpPr>
        <p:spPr>
          <a:xfrm>
            <a:off x="7874000" y="5676900"/>
            <a:ext cx="3403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Regional Sales Head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047750"/>
            <a:ext cx="6223000" cy="3238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200" b="1" i="0">
                <a:solidFill>
                  <a:schemeClr val="tx1"/>
                </a:solidFill>
                <a:latin typeface="+mj-lt"/>
              </a:rPr>
              <a:t>Channel Partner Review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476750"/>
            <a:ext cx="58674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Partner Sales · Q1 2027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1885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14500" y="1885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Results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714500" y="2638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762000" y="2647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14500" y="2647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Pipeline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714500" y="3400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762000" y="3409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14500" y="3409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Wins &amp; lessons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714500" y="4162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762000" y="4171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14500" y="4171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Next quarter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714500" y="4924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Image placeholder (right-click &gt; Format Shape &gt; Picture fill)"/>
          <p:cNvSpPr/>
          <p:nvPr/>
        </p:nvSpPr>
        <p:spPr>
          <a:xfrm>
            <a:off x="7993380" y="1885950"/>
            <a:ext cx="3436620" cy="2933700"/>
          </a:xfrm>
          <a:prstGeom prst="roundRect">
            <a:avLst>
              <a:gd name="adj" fmla="val 454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102090" y="31394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925050" y="28956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088630" y="3718560"/>
            <a:ext cx="32461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112%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of revenue target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318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4546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900" b="1" i="0">
                <a:solidFill>
                  <a:schemeClr val="accent1"/>
                </a:solidFill>
                <a:latin typeface="+mj-lt"/>
              </a:rPr>
              <a:t>₹6.4 Cr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46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closed revenue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7874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8102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38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02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new logos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537210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Quarter at a glance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661416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757160" y="1981200"/>
            <a:ext cx="3672840" cy="3390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Strong finish in month 3 after two large renewals.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Revenue vs target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762000" y="1885950"/>
            <a:ext cx="5334000" cy="890588"/>
          </a:xfrm>
          <a:prstGeom prst="roundRect">
            <a:avLst>
              <a:gd name="adj" fmla="val 8983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62000" y="1885950"/>
            <a:ext cx="533400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420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77000" y="1885950"/>
            <a:ext cx="495300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Leads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35380" y="2852738"/>
            <a:ext cx="4587240" cy="890588"/>
          </a:xfrm>
          <a:prstGeom prst="roundRect">
            <a:avLst>
              <a:gd name="adj" fmla="val 8983"/>
            </a:avLst>
          </a:prstGeom>
          <a:solidFill>
            <a:schemeClr val="accent1">
              <a:lumMod val="88000"/>
              <a:lumOff val="1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35380" y="2852738"/>
            <a:ext cx="458724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160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77000" y="2852738"/>
            <a:ext cx="495300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Qualified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508760" y="3819525"/>
            <a:ext cx="3840480" cy="890588"/>
          </a:xfrm>
          <a:prstGeom prst="roundRect">
            <a:avLst>
              <a:gd name="adj" fmla="val 8983"/>
            </a:avLst>
          </a:prstGeom>
          <a:solidFill>
            <a:schemeClr val="accent1">
              <a:lumMod val="76000"/>
              <a:lumOff val="24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508760" y="3819525"/>
            <a:ext cx="384048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72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77000" y="3819525"/>
            <a:ext cx="495300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Proposals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82140" y="4786312"/>
            <a:ext cx="3093720" cy="890588"/>
          </a:xfrm>
          <a:prstGeom prst="roundRect">
            <a:avLst>
              <a:gd name="adj" fmla="val 8983"/>
            </a:avLst>
          </a:prstGeom>
          <a:solidFill>
            <a:schemeClr val="accent1">
              <a:lumMod val="64000"/>
              <a:lumOff val="36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882140" y="4786312"/>
            <a:ext cx="309372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38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77000" y="4786312"/>
            <a:ext cx="495300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Closed won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Pipeline health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62000" y="1885950"/>
          <a:ext cx="106680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667000"/>
                <a:gridCol w="2667000"/>
                <a:gridCol w="2667000"/>
                <a:gridCol w="2667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Account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Stage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Value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Close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Negotiation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₹42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Next month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Proposal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₹30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6 weeks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C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Demo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₹18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This quarter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D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Discovery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Next quarter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62000" y="51625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Placeholder accounts and sample values.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Top opportunities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4907280" cy="37719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Rounded Rectangle 3"/>
          <p:cNvSpPr/>
          <p:nvPr/>
        </p:nvSpPr>
        <p:spPr>
          <a:xfrm>
            <a:off x="6309360" y="20764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95110" y="19812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46%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38110" y="201930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Hardware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09360" y="28956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95110" y="28003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31%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38110" y="283845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Licences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09360" y="37147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95110" y="36195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23%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38110" y="365760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Installation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Revenue by product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287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Largest deal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Multi-year contract with a regional retailer.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736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Fastest close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From first call to signature in 19 days.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185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Expansion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Three accounts doubled their seats.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Wins of the quarter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762000" y="1885950"/>
            <a:ext cx="5162550" cy="609600"/>
          </a:xfrm>
          <a:prstGeom prst="roundRect">
            <a:avLst>
              <a:gd name="adj" fmla="val 131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9060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Worked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Industry-specific demos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Faster proposals with templates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Joint calls with product team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67450" y="1885950"/>
            <a:ext cx="5162550" cy="609600"/>
          </a:xfrm>
          <a:prstGeom prst="roundRect">
            <a:avLst>
              <a:gd name="adj" fmla="val 13125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9605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Improve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4365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Follow-up after demos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Forecast accuracy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Handover to onboarding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What worked, what didn't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762000" y="2102644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62000" y="21026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4000" y="1885950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Focus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37760" y="1885950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Top 20 accounts by potential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485900" y="2852738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Rounded Rectangle 7"/>
          <p:cNvSpPr/>
          <p:nvPr/>
        </p:nvSpPr>
        <p:spPr>
          <a:xfrm>
            <a:off x="762000" y="3069431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62000" y="30694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24000" y="2852738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Enable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37760" y="2852738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New pitch deck and case studies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485900" y="3819525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Rounded Rectangle 12"/>
          <p:cNvSpPr/>
          <p:nvPr/>
        </p:nvSpPr>
        <p:spPr>
          <a:xfrm>
            <a:off x="762000" y="4036219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62000" y="40362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24000" y="3819525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Execute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37760" y="3819525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Weekly pipeline reviews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485900" y="4786312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8" name="Rounded Rectangle 17"/>
          <p:cNvSpPr/>
          <p:nvPr/>
        </p:nvSpPr>
        <p:spPr>
          <a:xfrm>
            <a:off x="762000" y="5003006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62000" y="50030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24000" y="4786312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Measure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37760" y="4786312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Win rate and cycle time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Plan for next quarter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Asks from leadership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8534400" cy="39052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Two more pre-sales engineers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Marketing budget for an industry event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Faster legal review for contracts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Approval for partner discounts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50482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Partner Sales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Let's close the year strong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Thank you, team.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ales-286">
  <a:themeElements>
    <a:clrScheme name="Morphiq sales-286">
      <a:dk1>
        <a:srgbClr val="111111"/>
      </a:dk1>
      <a:lt1>
        <a:srgbClr val="FFFFFF"/>
      </a:lt1>
      <a:dk2>
        <a:srgbClr val="5C5C5C"/>
      </a:dk2>
      <a:lt2>
        <a:srgbClr val="F1F1EE"/>
      </a:lt2>
      <a:accent1>
        <a:srgbClr val="E63022"/>
      </a:accent1>
      <a:accent2>
        <a:srgbClr val="111111"/>
      </a:accent2>
      <a:accent3>
        <a:srgbClr val="F2B705"/>
      </a:accent3>
      <a:accent4>
        <a:srgbClr val="1F4E8C"/>
      </a:accent4>
      <a:accent5>
        <a:srgbClr val="FBDAD7"/>
      </a:accent5>
      <a:accent6>
        <a:srgbClr val="D9D9D9"/>
      </a:accent6>
      <a:hlink>
        <a:srgbClr val="E63022"/>
      </a:hlink>
      <a:folHlink>
        <a:srgbClr val="111111"/>
      </a:folHlink>
    </a:clrScheme>
    <a:fontScheme name="Morphiq sales-286">
      <a:majorFont>
        <a:latin typeface="IBM Plex Serif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Channel Partner Review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