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1.8</c:v>
                </c:pt>
                <c:pt idx="1">
                  <c:v>2.1</c:v>
                </c:pt>
                <c:pt idx="2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1.9</c:v>
                </c:pt>
                <c:pt idx="1">
                  <c:v>1.9</c:v>
                </c:pt>
                <c:pt idx="2">
                  <c:v>1.9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Sheet1!$A$2:$A$4</c:f>
              <c:strCache>
                <c:ptCount val="3"/>
                <c:pt idx="0">
                  <c:v>Starter plan</c:v>
                </c:pt>
                <c:pt idx="1">
                  <c:v>Growth plan</c:v>
                </c:pt>
                <c:pt idx="2">
                  <c:v>Add-ons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31</c:v>
                </c:pt>
                <c:pt idx="2">
                  <c:v>23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INSIDE SALES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INSIDE SALES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INSIDE SALES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INSIDE SALES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72400" y="4418290"/>
            <a:ext cx="355600" cy="805982"/>
          </a:xfrm>
          <a:prstGeom prst="roundRect">
            <a:avLst>
              <a:gd name="adj" fmla="val 1607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80400" y="3825045"/>
            <a:ext cx="355600" cy="1399227"/>
          </a:xfrm>
          <a:prstGeom prst="roundRect">
            <a:avLst>
              <a:gd name="adj" fmla="val 1607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788400" y="3519846"/>
            <a:ext cx="355600" cy="1704426"/>
          </a:xfrm>
          <a:prstGeom prst="roundRect">
            <a:avLst>
              <a:gd name="adj" fmla="val 1607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296400" y="3045718"/>
            <a:ext cx="355600" cy="2178554"/>
          </a:xfrm>
          <a:prstGeom prst="roundRect">
            <a:avLst>
              <a:gd name="adj" fmla="val 1607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804400" y="2509270"/>
            <a:ext cx="355600" cy="2715002"/>
          </a:xfrm>
          <a:prstGeom prst="roundRect">
            <a:avLst>
              <a:gd name="adj" fmla="val 1607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312400" y="2039099"/>
            <a:ext cx="355600" cy="3185173"/>
          </a:xfrm>
          <a:prstGeom prst="roundRect">
            <a:avLst>
              <a:gd name="adj" fmla="val 16071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7950200" y="3568446"/>
            <a:ext cx="508000" cy="51968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8458200" y="3048762"/>
            <a:ext cx="508000" cy="51968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8966200" y="2529078"/>
            <a:ext cx="508000" cy="51968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474200" y="2009394"/>
            <a:ext cx="508000" cy="51968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982200" y="1489710"/>
            <a:ext cx="508000" cy="51968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7883525" y="402145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391525" y="3501771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899525" y="2982087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407525" y="2462403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15525" y="1942719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423525" y="142303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7543800" y="5224272"/>
            <a:ext cx="33528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1162050" y="11620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  <a:cs typeface="+mn-cs"/>
              </a:rPr>
              <a:t>QUARTERLY BUSINESS REVIEW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62050" y="5219700"/>
            <a:ext cx="5410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  <a:cs typeface="+mn-cs"/>
              </a:rPr>
              <a:t>SMB Inside Sales   ·   Q2 2026   ·   Regional Sales Head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2050" y="1524000"/>
            <a:ext cx="56540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800" b="1" i="0">
                <a:solidFill>
                  <a:schemeClr val="bg1"/>
                </a:solidFill>
                <a:latin typeface="+mj-lt"/>
                <a:cs typeface="+mj-cs"/>
              </a:rPr>
              <a:t>Inside Sales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2050" y="4381500"/>
            <a:ext cx="54102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  <a:cs typeface="+mn-cs"/>
              </a:rPr>
              <a:t>SMB Inside Sales · Q2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Results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Pipeline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Wins &amp; lessons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Next quarter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112%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of revenue target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850" b="1" i="0">
                <a:solidFill>
                  <a:schemeClr val="accent1"/>
                </a:solidFill>
                <a:latin typeface="+mj-lt"/>
                <a:cs typeface="+mj-cs"/>
              </a:rPr>
              <a:t>₹6.4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closed revenue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38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new logos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Quarter at a glance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Strong finish in month 3 after two large renewals.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Revenue vs target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410200" cy="9286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809750"/>
            <a:ext cx="5410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420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1809750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  <a:cs typeface="+mn-cs"/>
              </a:rPr>
              <a:t>Leads</a:t>
            </a:r>
          </a:p>
        </p:txBody>
      </p:sp>
      <p:sp>
        <p:nvSpPr>
          <p:cNvPr id="7" name="Rectangle 6"/>
          <p:cNvSpPr/>
          <p:nvPr/>
        </p:nvSpPr>
        <p:spPr>
          <a:xfrm>
            <a:off x="1064514" y="2814638"/>
            <a:ext cx="4652772" cy="92868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4514" y="2814638"/>
            <a:ext cx="4652772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160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814638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  <a:cs typeface="+mn-cs"/>
              </a:rPr>
              <a:t>Qualified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43228" y="3819525"/>
            <a:ext cx="3895344" cy="92868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43228" y="3819525"/>
            <a:ext cx="3895344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72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819525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  <a:cs typeface="+mn-cs"/>
              </a:rPr>
              <a:t>Proposals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21942" y="4824412"/>
            <a:ext cx="3137916" cy="92868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21942" y="4824412"/>
            <a:ext cx="3137916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38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824412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  <a:cs typeface="+mn-cs"/>
              </a:rPr>
              <a:t>Closed won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Pipeline health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Account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Stage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Account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Negotiation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₹42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Next month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Account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Proposal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₹30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6 weeks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Account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Demo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₹18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This quarter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Account 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Discovery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₹55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Next quarter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  <a:cs typeface="+mn-cs"/>
              </a:rPr>
              <a:t>Placeholder accounts and sample values.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Top opportunities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46%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Starter plan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31%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Growth plan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23%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Add-ons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Revenue by product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Largest deal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Multi-year contract with a regional retailer.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Fastest close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From first call to signature in 19 days.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Expansion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Three accounts doubled their seats.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Wins of the quarter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Worked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Industry-specific demos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Faster proposals with templates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Joint calls with product team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Improve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Follow-up after demos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Forecast accuracy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Handover to onboarding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What worked, what didn't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Focus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Top 20 accounts by potential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Enable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New pitch deck and case studies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Execute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Weekly pipeline reviews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Win rate and cycle time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Plan for next quarter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Asks from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Two more pre-sales engineers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Marketing budget for an industry event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Faster legal review for contracts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Approval for partner discounts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63968" y="4772397"/>
            <a:ext cx="512064" cy="1262643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95488" y="4009311"/>
            <a:ext cx="512064" cy="2025729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827008" y="3559775"/>
            <a:ext cx="512064" cy="2475265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558528" y="2794746"/>
            <a:ext cx="512064" cy="3240294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290048" y="1978410"/>
            <a:ext cx="512064" cy="4056630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021568" y="1240030"/>
            <a:ext cx="512064" cy="4795010"/>
          </a:xfrm>
          <a:prstGeom prst="roundRect">
            <a:avLst>
              <a:gd name="adj" fmla="val 1116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7620000" y="376047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8351520" y="300609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9083040" y="225171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814560" y="149733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546080" y="74295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7553325" y="44481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284845" y="369379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016365" y="293941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747885" y="218503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479405" y="143065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210925" y="6762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7034784" y="6035040"/>
            <a:ext cx="4828032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685800" y="51244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SMB Inside Sales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334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700" b="1" i="0">
                <a:solidFill>
                  <a:schemeClr val="tx1"/>
                </a:solidFill>
                <a:latin typeface="+mj-lt"/>
                <a:cs typeface="+mj-cs"/>
              </a:rPr>
              <a:t>Let's close the year strong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Thank you, team.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ales-377">
  <a:themeElements>
    <a:clrScheme name="Morphiq sales-377">
      <a:dk1>
        <a:srgbClr val="F4F1EA"/>
      </a:dk1>
      <a:lt1>
        <a:srgbClr val="0D1B2A"/>
      </a:lt1>
      <a:dk2>
        <a:srgbClr val="A9B4C2"/>
      </a:dk2>
      <a:lt2>
        <a:srgbClr val="1B2A3D"/>
      </a:lt2>
      <a:accent1>
        <a:srgbClr val="FF6B6B"/>
      </a:accent1>
      <a:accent2>
        <a:srgbClr val="FFD166"/>
      </a:accent2>
      <a:accent3>
        <a:srgbClr val="4ECDC4"/>
      </a:accent3>
      <a:accent4>
        <a:srgbClr val="8D99AE"/>
      </a:accent4>
      <a:accent5>
        <a:srgbClr val="392936"/>
      </a:accent5>
      <a:accent6>
        <a:srgbClr val="323D49"/>
      </a:accent6>
      <a:hlink>
        <a:srgbClr val="FF6B6B"/>
      </a:hlink>
      <a:folHlink>
        <a:srgbClr val="FFD166"/>
      </a:folHlink>
    </a:clrScheme>
    <a:fontScheme name="Morphiq sales-377">
      <a:majorFont>
        <a:latin typeface="Poppins"/>
        <a:ea typeface=""/>
        <a:cs typeface="Poppins"/>
      </a:majorFont>
      <a:minorFont>
        <a:latin typeface="Poppins"/>
        <a:ea typeface=""/>
        <a:cs typeface="Poppi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Inside Sales Review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