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Renewals</c:v>
                </c:pt>
                <c:pt idx="1">
                  <c:v>Upsell</c:v>
                </c:pt>
                <c:pt idx="2">
                  <c:v>Services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ACCOUNT MANAGEMENT QBR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ACCOUNT MANAGEMENT QBR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ACCOUNT MANAGEMENT QBR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ACCOUNT MANAGEMENT QBR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339840" y="0"/>
            <a:ext cx="3930614" cy="6858000"/>
          </a:xfrm>
          <a:custGeom>
            <a:avLst/>
            <a:gdLst/>
            <a:ahLst/>
            <a:cxnLst/>
            <a:rect l="l" t="t" r="r" b="b"/>
            <a:pathLst>
              <a:path w="3930614" h="6858000">
                <a:moveTo>
                  <a:pt x="0" y="6858000"/>
                </a:moveTo>
                <a:lnTo>
                  <a:pt x="501614" y="6858000"/>
                </a:lnTo>
                <a:lnTo>
                  <a:pt x="39306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175863" y="0"/>
            <a:ext cx="3930614" cy="6858000"/>
          </a:xfrm>
          <a:custGeom>
            <a:avLst/>
            <a:gdLst/>
            <a:ahLst/>
            <a:cxnLst/>
            <a:rect l="l" t="t" r="r" b="b"/>
            <a:pathLst>
              <a:path w="3930614" h="6858000">
                <a:moveTo>
                  <a:pt x="0" y="6858000"/>
                </a:moveTo>
                <a:lnTo>
                  <a:pt x="501614" y="6858000"/>
                </a:lnTo>
                <a:lnTo>
                  <a:pt x="39306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011886" y="0"/>
            <a:ext cx="3930613" cy="6858000"/>
          </a:xfrm>
          <a:custGeom>
            <a:avLst/>
            <a:gdLst/>
            <a:ahLst/>
            <a:cxnLst/>
            <a:rect l="l" t="t" r="r" b="b"/>
            <a:pathLst>
              <a:path w="3930613" h="6858000">
                <a:moveTo>
                  <a:pt x="0" y="6858000"/>
                </a:moveTo>
                <a:lnTo>
                  <a:pt x="501613" y="6858000"/>
                </a:lnTo>
                <a:lnTo>
                  <a:pt x="393061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802880" y="1714500"/>
            <a:ext cx="2926080" cy="292608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Key Accounts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QUARTER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Q4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OWNER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00" b="1" i="0">
                <a:solidFill>
                  <a:schemeClr val="tx1"/>
                </a:solidFill>
                <a:latin typeface="+mj-lt"/>
              </a:rPr>
              <a:t>Account Management QBR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Key Accounts · Q4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1657350"/>
            <a:ext cx="54483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657350"/>
            <a:ext cx="54483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33400" y="3981450"/>
            <a:ext cx="54483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4483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RESULTS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of revenue target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₹6.4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closed revenue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new logos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RESULTS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Pipeline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PIPELINE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562600" cy="1004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657350"/>
            <a:ext cx="5562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657350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ectangle 6"/>
          <p:cNvSpPr/>
          <p:nvPr/>
        </p:nvSpPr>
        <p:spPr>
          <a:xfrm>
            <a:off x="922782" y="2738438"/>
            <a:ext cx="4783836" cy="10048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22782" y="2738438"/>
            <a:ext cx="4783836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738438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12164" y="3819525"/>
            <a:ext cx="4005072" cy="100488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312164" y="3819525"/>
            <a:ext cx="4005072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01546" y="4900612"/>
            <a:ext cx="3226308" cy="100488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01546" y="4900612"/>
            <a:ext cx="322630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900612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PIPELINE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RESULTS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Renewals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Upsell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Services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Wins &amp; lessons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WINS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LESSONS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3911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657350"/>
            <a:ext cx="53911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Improve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Next quarter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NEXT QUARTER</a:t>
            </a:r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SUPPORT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Key Accounts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378">
  <a:themeElements>
    <a:clrScheme name="Morphiq sales-378">
      <a:dk1>
        <a:srgbClr val="111111"/>
      </a:dk1>
      <a:lt1>
        <a:srgbClr val="FFFFFF"/>
      </a:lt1>
      <a:dk2>
        <a:srgbClr val="5C5C5C"/>
      </a:dk2>
      <a:lt2>
        <a:srgbClr val="F1F1EE"/>
      </a:lt2>
      <a:accent1>
        <a:srgbClr val="E63022"/>
      </a:accent1>
      <a:accent2>
        <a:srgbClr val="111111"/>
      </a:accent2>
      <a:accent3>
        <a:srgbClr val="F2B705"/>
      </a:accent3>
      <a:accent4>
        <a:srgbClr val="1F4E8C"/>
      </a:accent4>
      <a:accent5>
        <a:srgbClr val="FBDAD7"/>
      </a:accent5>
      <a:accent6>
        <a:srgbClr val="D9D9D9"/>
      </a:accent6>
      <a:hlink>
        <a:srgbClr val="E63022"/>
      </a:hlink>
      <a:folHlink>
        <a:srgbClr val="111111"/>
      </a:folHlink>
    </a:clrScheme>
    <a:fontScheme name="Morphiq sales-378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 Management QBR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