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</c:v>
                </c:pt>
                <c:pt idx="1">
                  <c:v>2.1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1.9</c:v>
                </c:pt>
                <c:pt idx="1">
                  <c:v>1.9</c:v>
                </c:pt>
                <c:pt idx="2">
                  <c:v>1.9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Software</c:v>
                </c:pt>
                <c:pt idx="1">
                  <c:v>Services</c:v>
                </c:pt>
                <c:pt idx="2">
                  <c:v>Support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31</c:v>
                </c:pt>
                <c:pt idx="2">
                  <c:v>23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SALES QBR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SALES QBR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SALES QBR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SALES QBR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705750" y="1861210"/>
            <a:ext cx="92659" cy="9265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698764" y="2240304"/>
            <a:ext cx="106632" cy="1066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691778" y="2619398"/>
            <a:ext cx="120604" cy="1206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84792" y="2998492"/>
            <a:ext cx="134576" cy="13457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677806" y="3377586"/>
            <a:ext cx="148549" cy="1485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670819" y="3756679"/>
            <a:ext cx="162521" cy="1625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663833" y="4135773"/>
            <a:ext cx="176494" cy="1764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656847" y="4514867"/>
            <a:ext cx="190466" cy="1904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649861" y="4893961"/>
            <a:ext cx="204439" cy="2044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084844" y="1854224"/>
            <a:ext cx="106632" cy="1066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077858" y="2233318"/>
            <a:ext cx="120604" cy="1206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070872" y="2612412"/>
            <a:ext cx="134576" cy="13457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063886" y="2991506"/>
            <a:ext cx="148549" cy="1485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56899" y="3370599"/>
            <a:ext cx="162521" cy="1625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049913" y="3749693"/>
            <a:ext cx="176494" cy="17649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042927" y="4128787"/>
            <a:ext cx="190466" cy="1904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035941" y="4507881"/>
            <a:ext cx="204439" cy="2044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028955" y="4886975"/>
            <a:ext cx="218411" cy="2184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463938" y="1847238"/>
            <a:ext cx="120604" cy="1206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456952" y="2226332"/>
            <a:ext cx="134576" cy="13457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449966" y="2605426"/>
            <a:ext cx="148549" cy="1485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442979" y="2984519"/>
            <a:ext cx="162521" cy="1625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435993" y="3363613"/>
            <a:ext cx="176494" cy="1764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429007" y="3742707"/>
            <a:ext cx="190466" cy="1904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422021" y="4121801"/>
            <a:ext cx="204439" cy="2044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415035" y="4500895"/>
            <a:ext cx="218411" cy="2184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8408048" y="4879988"/>
            <a:ext cx="232383" cy="232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843032" y="1840252"/>
            <a:ext cx="134576" cy="13457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836046" y="2219346"/>
            <a:ext cx="148549" cy="1485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829059" y="2598439"/>
            <a:ext cx="162521" cy="1625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822073" y="2977533"/>
            <a:ext cx="176494" cy="1764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815087" y="3356627"/>
            <a:ext cx="190466" cy="19046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808101" y="3735721"/>
            <a:ext cx="204439" cy="2044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801115" y="4114815"/>
            <a:ext cx="218411" cy="2184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794128" y="4493908"/>
            <a:ext cx="232383" cy="232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787142" y="4873002"/>
            <a:ext cx="246356" cy="246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222126" y="1833266"/>
            <a:ext cx="148549" cy="1485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215139" y="2212359"/>
            <a:ext cx="162521" cy="1625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208153" y="2591453"/>
            <a:ext cx="176494" cy="1764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9201167" y="2970547"/>
            <a:ext cx="190466" cy="1904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9194181" y="3349641"/>
            <a:ext cx="204439" cy="2044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187195" y="3728735"/>
            <a:ext cx="218411" cy="2184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180208" y="4107828"/>
            <a:ext cx="232383" cy="232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9173222" y="4486922"/>
            <a:ext cx="246356" cy="246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9166236" y="4866016"/>
            <a:ext cx="260328" cy="260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601219" y="1826279"/>
            <a:ext cx="162521" cy="1625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594233" y="2205373"/>
            <a:ext cx="176494" cy="1764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587247" y="2584467"/>
            <a:ext cx="190466" cy="1904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9580261" y="2963561"/>
            <a:ext cx="204439" cy="20443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9573275" y="3342655"/>
            <a:ext cx="218411" cy="2184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9566288" y="3721748"/>
            <a:ext cx="232383" cy="232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9559302" y="4100842"/>
            <a:ext cx="246356" cy="246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9552316" y="4479936"/>
            <a:ext cx="260328" cy="260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545330" y="4859030"/>
            <a:ext cx="274301" cy="2743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9980313" y="1819293"/>
            <a:ext cx="176494" cy="1764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9973327" y="2198387"/>
            <a:ext cx="190466" cy="1904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9966341" y="2577481"/>
            <a:ext cx="204439" cy="2044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959355" y="2956575"/>
            <a:ext cx="218411" cy="2184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952368" y="3335668"/>
            <a:ext cx="232383" cy="232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945382" y="3714762"/>
            <a:ext cx="246356" cy="246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938396" y="4093856"/>
            <a:ext cx="260328" cy="260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931410" y="4472950"/>
            <a:ext cx="274301" cy="2743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924423" y="4852043"/>
            <a:ext cx="288273" cy="28827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10359407" y="1812307"/>
            <a:ext cx="190466" cy="1904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10352421" y="2191401"/>
            <a:ext cx="204439" cy="2044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10345435" y="2570495"/>
            <a:ext cx="218411" cy="21841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10338448" y="2949588"/>
            <a:ext cx="232383" cy="232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10331462" y="3328682"/>
            <a:ext cx="246356" cy="246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0324476" y="3707776"/>
            <a:ext cx="260328" cy="260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0317490" y="4086870"/>
            <a:ext cx="274301" cy="2743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0310503" y="4465963"/>
            <a:ext cx="288273" cy="28827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303517" y="4845057"/>
            <a:ext cx="302245" cy="3022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738501" y="1805321"/>
            <a:ext cx="204439" cy="2044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731515" y="2184415"/>
            <a:ext cx="218411" cy="2184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724528" y="2563508"/>
            <a:ext cx="232383" cy="232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717542" y="2942602"/>
            <a:ext cx="246356" cy="246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710556" y="3321696"/>
            <a:ext cx="260328" cy="260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703570" y="3700790"/>
            <a:ext cx="274301" cy="2743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696583" y="4079883"/>
            <a:ext cx="288273" cy="28827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689597" y="4458977"/>
            <a:ext cx="302245" cy="30224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682611" y="4838071"/>
            <a:ext cx="316218" cy="3162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1117595" y="1798335"/>
            <a:ext cx="218411" cy="2184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1110608" y="2177428"/>
            <a:ext cx="232383" cy="23238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1103622" y="2556522"/>
            <a:ext cx="246356" cy="246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1096636" y="2935616"/>
            <a:ext cx="260328" cy="260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089650" y="3314710"/>
            <a:ext cx="274301" cy="2743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082663" y="3693803"/>
            <a:ext cx="288273" cy="28827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075677" y="4072897"/>
            <a:ext cx="302245" cy="3022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068691" y="4451991"/>
            <a:ext cx="316218" cy="3162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061705" y="4831085"/>
            <a:ext cx="330190" cy="33019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496688" y="1791348"/>
            <a:ext cx="232383" cy="232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489702" y="2170442"/>
            <a:ext cx="246356" cy="246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482716" y="2549536"/>
            <a:ext cx="260328" cy="260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475730" y="2928630"/>
            <a:ext cx="274301" cy="2743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468743" y="3307723"/>
            <a:ext cx="288273" cy="28827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461757" y="3686817"/>
            <a:ext cx="302245" cy="3022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454771" y="4065911"/>
            <a:ext cx="316218" cy="3162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447785" y="4445005"/>
            <a:ext cx="330190" cy="33019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440799" y="4824099"/>
            <a:ext cx="344163" cy="3441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11875782" y="1784362"/>
            <a:ext cx="246356" cy="24635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1868796" y="2163456"/>
            <a:ext cx="260328" cy="260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11861810" y="2542550"/>
            <a:ext cx="274301" cy="2743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11854823" y="2921643"/>
            <a:ext cx="288273" cy="28827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11847837" y="3300737"/>
            <a:ext cx="302245" cy="3022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11840851" y="3679831"/>
            <a:ext cx="316218" cy="3162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11833865" y="4058925"/>
            <a:ext cx="330190" cy="33019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11826879" y="4438019"/>
            <a:ext cx="344163" cy="3441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11819892" y="4817112"/>
            <a:ext cx="358135" cy="3581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762000" y="133350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QUARTERLY BUSINESS REVIEW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762000" y="581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West Region Sales   ·   Q2 FY27   ·   Regional Sales Head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bg1"/>
                </a:solidFill>
                <a:latin typeface="+mj-lt"/>
              </a:rPr>
              <a:t>Sales QBR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West Region Sales · Q2 FY27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885950"/>
            <a:ext cx="52197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8859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885950"/>
            <a:ext cx="52197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Pipeline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39814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62000" y="3981450"/>
            <a:ext cx="52197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Wins &amp; lessons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0300" y="39814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2197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Next quarter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112%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revenue target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000" b="1" i="0">
                <a:solidFill>
                  <a:schemeClr val="accent1"/>
                </a:solidFill>
                <a:latin typeface="+mj-lt"/>
              </a:rPr>
              <a:t>₹6.4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closed revenue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new logos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Quarter at a glance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Strong finish in month 3 after two large renewals.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vs target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334000" cy="890588"/>
          </a:xfrm>
          <a:prstGeom prst="roundRect">
            <a:avLst>
              <a:gd name="adj" fmla="val 513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85950"/>
            <a:ext cx="5334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420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885950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Leads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35380" y="2852738"/>
            <a:ext cx="4587240" cy="890588"/>
          </a:xfrm>
          <a:prstGeom prst="roundRect">
            <a:avLst>
              <a:gd name="adj" fmla="val 5133"/>
            </a:avLst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35380" y="2852738"/>
            <a:ext cx="458724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160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852738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Qualified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508760" y="3819525"/>
            <a:ext cx="3840480" cy="890588"/>
          </a:xfrm>
          <a:prstGeom prst="roundRect">
            <a:avLst>
              <a:gd name="adj" fmla="val 5133"/>
            </a:avLst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508760" y="3819525"/>
            <a:ext cx="384048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72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Proposals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82140" y="4786312"/>
            <a:ext cx="3093720" cy="890588"/>
          </a:xfrm>
          <a:prstGeom prst="roundRect">
            <a:avLst>
              <a:gd name="adj" fmla="val 5133"/>
            </a:avLst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82140" y="4786312"/>
            <a:ext cx="309372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38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786312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Closed won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Pipeline health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Account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Stage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Negotiation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₹42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month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Proposal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₹30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Demo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This quarter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Discovery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quarter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Placeholder accounts and sample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Top opportunities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46%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Software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Services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23%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Support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by product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Largest deal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Multi-year contract with a regional retailer.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Fastest close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first call to signature in 19 days.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Expansion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accounts doubled their seats.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Wins of the quarter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Worked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Industry-specific demos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Faster proposals with templates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Joint calls with product team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Improve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Follow-up after demos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Forecast accuracy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Handover to onboarding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worked, what didn't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Focus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Top 20 accounts by potential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Enable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pitch deck and case studies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Execute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Weekly pipeline reviews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Win rate and cycle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for next quarter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Asks from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Two more pre-sales engineers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Marketing budget for an industry event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Faster legal review for contracts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Approval for partner discounts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West Region Sales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Let's close the year strong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you, team.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ales-380">
  <a:themeElements>
    <a:clrScheme name="Morphiq sales-380">
      <a:dk1>
        <a:srgbClr val="2B2620"/>
      </a:dk1>
      <a:lt1>
        <a:srgbClr val="F3EDE2"/>
      </a:lt1>
      <a:dk2>
        <a:srgbClr val="6B6255"/>
      </a:dk2>
      <a:lt2>
        <a:srgbClr val="E4D9C5"/>
      </a:lt2>
      <a:accent1>
        <a:srgbClr val="8C5A2B"/>
      </a:accent1>
      <a:accent2>
        <a:srgbClr val="2F4858"/>
      </a:accent2>
      <a:accent3>
        <a:srgbClr val="C08A3E"/>
      </a:accent3>
      <a:accent4>
        <a:srgbClr val="8E3B46"/>
      </a:accent4>
      <a:accent5>
        <a:srgbClr val="E0D3C1"/>
      </a:accent5>
      <a:accent6>
        <a:srgbClr val="D3CDC3"/>
      </a:accent6>
      <a:hlink>
        <a:srgbClr val="8C5A2B"/>
      </a:hlink>
      <a:folHlink>
        <a:srgbClr val="2F4858"/>
      </a:folHlink>
    </a:clrScheme>
    <a:fontScheme name="Morphiq sales-380">
      <a:majorFont>
        <a:latin typeface="Space Grotesk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Sales QBR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