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1.8</c:v>
                </c:pt>
                <c:pt idx="1">
                  <c:v>2.1</c:v>
                </c:pt>
                <c:pt idx="2">
                  <c:v>2.5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Target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1.9</c:v>
                </c:pt>
                <c:pt idx="1">
                  <c:v>1.9</c:v>
                </c:pt>
                <c:pt idx="2">
                  <c:v>1.9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Sheet1!$A$2:$A$4</c:f>
              <c:strCache>
                <c:ptCount val="3"/>
                <c:pt idx="0">
                  <c:v>Platform</c:v>
                </c:pt>
                <c:pt idx="1">
                  <c:v>Add-ons</c:v>
                </c:pt>
                <c:pt idx="2">
                  <c:v>Training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</c:v>
                </c:pt>
                <c:pt idx="1">
                  <c:v>31</c:v>
                </c:pt>
                <c:pt idx="2">
                  <c:v>23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QUARTERLY SALES REVIEW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QUARTERLY SALES REVIEW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QUARTERLY SALES REVIEW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QUARTERLY SALES REVIEW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Freeform 3"/>
          <p:cNvSpPr/>
          <p:nvPr/>
        </p:nvSpPr>
        <p:spPr>
          <a:xfrm>
            <a:off x="0" y="0"/>
            <a:ext cx="7802880" cy="6858000"/>
          </a:xfrm>
          <a:custGeom>
            <a:avLst/>
            <a:gdLst/>
            <a:ahLst/>
            <a:cxnLst/>
            <a:rect l="l" t="t" r="r" b="b"/>
            <a:pathLst>
              <a:path w="7802880" h="6858000">
                <a:moveTo>
                  <a:pt x="0" y="0"/>
                </a:moveTo>
                <a:lnTo>
                  <a:pt x="7802880" y="0"/>
                </a:lnTo>
                <a:lnTo>
                  <a:pt x="53644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5364480" y="0"/>
            <a:ext cx="3169920" cy="6858000"/>
          </a:xfrm>
          <a:custGeom>
            <a:avLst/>
            <a:gdLst/>
            <a:ahLst/>
            <a:cxnLst/>
            <a:rect l="l" t="t" r="r" b="b"/>
            <a:pathLst>
              <a:path w="3169920" h="6858000">
                <a:moveTo>
                  <a:pt x="2438400" y="0"/>
                </a:moveTo>
                <a:lnTo>
                  <a:pt x="3169920" y="0"/>
                </a:lnTo>
                <a:lnTo>
                  <a:pt x="73152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0" y="960120"/>
            <a:ext cx="1397000" cy="164592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Chord 6"/>
          <p:cNvSpPr/>
          <p:nvPr/>
        </p:nvSpPr>
        <p:spPr>
          <a:xfrm>
            <a:off x="7315200" y="960120"/>
            <a:ext cx="1397000" cy="3291840"/>
          </a:xfrm>
          <a:prstGeom prst="chor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524750" y="2852928"/>
            <a:ext cx="977900" cy="1152144"/>
          </a:xfrm>
          <a:prstGeom prst="ellipse">
            <a:avLst/>
          </a:prstGeom>
          <a:noFill/>
          <a:ln w="12700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0" y="4251960"/>
            <a:ext cx="1397000" cy="16459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712200" y="1084580"/>
            <a:ext cx="1397000" cy="13970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921750" y="2852928"/>
            <a:ext cx="977900" cy="1152144"/>
          </a:xfrm>
          <a:prstGeom prst="ellipse">
            <a:avLst/>
          </a:prstGeom>
          <a:noFill/>
          <a:ln w="1270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712200" y="4251960"/>
            <a:ext cx="1397000" cy="164592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Chord 12"/>
          <p:cNvSpPr/>
          <p:nvPr/>
        </p:nvSpPr>
        <p:spPr>
          <a:xfrm>
            <a:off x="8712200" y="4251960"/>
            <a:ext cx="1397000" cy="3291840"/>
          </a:xfrm>
          <a:prstGeom prst="chor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ight Triangle 13"/>
          <p:cNvSpPr/>
          <p:nvPr/>
        </p:nvSpPr>
        <p:spPr>
          <a:xfrm>
            <a:off x="10109200" y="960120"/>
            <a:ext cx="1397000" cy="1645920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0109200" y="2730500"/>
            <a:ext cx="1397000" cy="1397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Pie 15"/>
          <p:cNvSpPr/>
          <p:nvPr/>
        </p:nvSpPr>
        <p:spPr>
          <a:xfrm>
            <a:off x="8712200" y="2606040"/>
            <a:ext cx="2794000" cy="3291840"/>
          </a:xfrm>
          <a:prstGeom prst="pi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85800" y="7810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QUARTERLY BUSINESS REVIEW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57340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TEAM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59245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</a:rPr>
              <a:t>Enterprise Team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230120" y="57340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QUARTER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230120" y="59245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</a:rPr>
              <a:t>Q3 2026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74440" y="57340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OWNER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74440" y="59245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</a:rPr>
              <a:t>Regional Sales Head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560832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700" b="1" i="0">
                <a:solidFill>
                  <a:schemeClr val="bg1"/>
                </a:solidFill>
                <a:latin typeface="+mj-lt"/>
              </a:rPr>
              <a:t>Quarterly Sales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76750"/>
            <a:ext cx="463296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Enterprise Team · Q3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Pipeline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Wins &amp; lessons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Next quarter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Image placeholder (right-click &gt; Format Shape &gt; Picture fill)"/>
          <p:cNvSpPr/>
          <p:nvPr/>
        </p:nvSpPr>
        <p:spPr>
          <a:xfrm>
            <a:off x="8017764" y="1809750"/>
            <a:ext cx="3488436" cy="293370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152382" y="3063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75342" y="2819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13014" y="3642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112%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revenue target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₹6.4 Cr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closed revenue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new logos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Quarter at a glance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Strong finish in month 3 after two large renewals.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Revenue vs target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809750"/>
            <a:ext cx="5410200" cy="928688"/>
          </a:xfrm>
          <a:prstGeom prst="roundRect">
            <a:avLst>
              <a:gd name="adj" fmla="val 861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809750"/>
            <a:ext cx="5410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420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77000" y="1809750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Leads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64514" y="2814638"/>
            <a:ext cx="4652772" cy="928688"/>
          </a:xfrm>
          <a:prstGeom prst="roundRect">
            <a:avLst>
              <a:gd name="adj" fmla="val 8615"/>
            </a:avLst>
          </a:prstGeom>
          <a:solidFill>
            <a:schemeClr val="accent1">
              <a:lumMod val="88000"/>
              <a:lumOff val="1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64514" y="2814638"/>
            <a:ext cx="4652772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160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0" y="2814638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Qualified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443228" y="3819525"/>
            <a:ext cx="3895344" cy="928688"/>
          </a:xfrm>
          <a:prstGeom prst="roundRect">
            <a:avLst>
              <a:gd name="adj" fmla="val 8615"/>
            </a:avLst>
          </a:prstGeom>
          <a:solidFill>
            <a:schemeClr val="accent1">
              <a:lumMod val="76000"/>
              <a:lumOff val="24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443228" y="3819525"/>
            <a:ext cx="3895344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72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3819525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Proposals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821942" y="4824412"/>
            <a:ext cx="3137916" cy="928688"/>
          </a:xfrm>
          <a:prstGeom prst="roundRect">
            <a:avLst>
              <a:gd name="adj" fmla="val 8615"/>
            </a:avLst>
          </a:prstGeom>
          <a:solidFill>
            <a:schemeClr val="accent1">
              <a:lumMod val="64000"/>
              <a:lumOff val="36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821942" y="4824412"/>
            <a:ext cx="3137916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38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7000" y="4824412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Closed won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Pipeline health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1809750"/>
          <a:ext cx="108204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05100"/>
                <a:gridCol w="2705100"/>
                <a:gridCol w="2705100"/>
                <a:gridCol w="27051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Account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Stage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Value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Close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Negotiation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₹42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month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Proposal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₹30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 weeks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Demo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This quarter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Discovery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quarter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50863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Placeholder accounts and sample values.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Top opportunities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6312408" y="20002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46%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Platform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12408" y="28194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31%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Add-ons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12408" y="36385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23%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Training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Revenue by product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Largest deal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Multi-year contract with a regional retailer.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Fastest close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first call to signature in 19 days.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Expansion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Three accounts doubled their seats.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Wins of the quarter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Worked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Industry-specific demos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Faster proposals with templates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Joint calls with product team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Improve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Follow-up after demos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Forecast accuracy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Handover to onboarding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What worked, what didn't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204549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Focus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Top 20 accounts by potential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Rounded Rectangle 9"/>
          <p:cNvSpPr/>
          <p:nvPr/>
        </p:nvSpPr>
        <p:spPr>
          <a:xfrm>
            <a:off x="685800" y="305038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Enable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New pitch deck and case studies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Rounded Rectangle 14"/>
          <p:cNvSpPr/>
          <p:nvPr/>
        </p:nvSpPr>
        <p:spPr>
          <a:xfrm>
            <a:off x="685800" y="405526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Execute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Weekly pipeline reviews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Rounded Rectangle 19"/>
          <p:cNvSpPr/>
          <p:nvPr/>
        </p:nvSpPr>
        <p:spPr>
          <a:xfrm>
            <a:off x="685800" y="506015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Win rate and cycle time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Plan for next quarter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Asks from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Two more pre-sales engineers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Marketing budget for an industry event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Faster legal review for contracts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Approval for partner discounts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51244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Enterprise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Let's close the year strong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you, team.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ales-381">
  <a:themeElements>
    <a:clrScheme name="Morphiq sales-381">
      <a:dk1>
        <a:srgbClr val="0A1633"/>
      </a:dk1>
      <a:lt1>
        <a:srgbClr val="FFFFFF"/>
      </a:lt1>
      <a:dk2>
        <a:srgbClr val="4C5875"/>
      </a:dk2>
      <a:lt2>
        <a:srgbClr val="EEF2FB"/>
      </a:lt2>
      <a:accent1>
        <a:srgbClr val="1F3FD1"/>
      </a:accent1>
      <a:accent2>
        <a:srgbClr val="FF5A36"/>
      </a:accent2>
      <a:accent3>
        <a:srgbClr val="0A1633"/>
      </a:accent3>
      <a:accent4>
        <a:srgbClr val="7FA7FF"/>
      </a:accent4>
      <a:accent5>
        <a:srgbClr val="D7DCF7"/>
      </a:accent5>
      <a:accent6>
        <a:srgbClr val="D8DADE"/>
      </a:accent6>
      <a:hlink>
        <a:srgbClr val="1F3FD1"/>
      </a:hlink>
      <a:folHlink>
        <a:srgbClr val="FF5A36"/>
      </a:folHlink>
    </a:clrScheme>
    <a:fontScheme name="Morphiq sales-38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Quarterly Sales Review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