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Appliances</c:v>
                </c:pt>
                <c:pt idx="1">
                  <c:v>Electronics</c:v>
                </c:pt>
                <c:pt idx="2">
                  <c:v>Accessories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SALES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SALES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SALES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506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SALES REVIEW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74864" y="4050030"/>
            <a:ext cx="324307" cy="5143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38922" y="3666439"/>
            <a:ext cx="324307" cy="89794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002979" y="3275928"/>
            <a:ext cx="324307" cy="1288452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67037" y="3223359"/>
            <a:ext cx="324307" cy="134102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331094" y="3033105"/>
            <a:ext cx="324307" cy="153127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995152" y="2888237"/>
            <a:ext cx="324307" cy="167614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659210" y="2550442"/>
            <a:ext cx="324307" cy="2013938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 flipV="1">
            <a:off x="7837018" y="3533089"/>
            <a:ext cx="664057" cy="38359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501075" y="3142578"/>
            <a:ext cx="664058" cy="390511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165133" y="3090009"/>
            <a:ext cx="664057" cy="5256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829190" y="2899755"/>
            <a:ext cx="664058" cy="19025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493248" y="2754887"/>
            <a:ext cx="664058" cy="144868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11157306" y="2417092"/>
            <a:ext cx="664057" cy="33779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7760818" y="384048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24875" y="345688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088933" y="3066378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52990" y="301380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417048" y="282355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081106" y="267868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745163" y="2340892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7744358" y="4564380"/>
            <a:ext cx="4262324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7" name="Isosceles Triangle 26"/>
          <p:cNvSpPr/>
          <p:nvPr/>
        </p:nvSpPr>
        <p:spPr>
          <a:xfrm>
            <a:off x="11707063" y="1997992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North Zone Retail   ·   Sep 2026   ·   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bg1"/>
                </a:solidFill>
                <a:latin typeface="+mj-lt"/>
              </a:rPr>
              <a:t>Monthly Sales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 Zone Retail · Sep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Pipeline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562600" cy="1004888"/>
          </a:xfrm>
          <a:prstGeom prst="roundRect">
            <a:avLst>
              <a:gd name="adj" fmla="val 12511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657350"/>
            <a:ext cx="5562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657350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2782" y="2738438"/>
            <a:ext cx="4783836" cy="1004888"/>
          </a:xfrm>
          <a:prstGeom prst="roundRect">
            <a:avLst>
              <a:gd name="adj" fmla="val 12511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22782" y="2738438"/>
            <a:ext cx="4783836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738438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12164" y="3819525"/>
            <a:ext cx="4005072" cy="1004888"/>
          </a:xfrm>
          <a:prstGeom prst="roundRect">
            <a:avLst>
              <a:gd name="adj" fmla="val 12511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12164" y="3819525"/>
            <a:ext cx="4005072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701546" y="4900612"/>
            <a:ext cx="3226308" cy="1004888"/>
          </a:xfrm>
          <a:prstGeom prst="roundRect">
            <a:avLst>
              <a:gd name="adj" fmla="val 12511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01546" y="4900612"/>
            <a:ext cx="322630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900612"/>
            <a:ext cx="518160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Appliances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Electronics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Accessories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Wins &amp; lessons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Worked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Improve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Next quarter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42760" y="4796790"/>
            <a:ext cx="384048" cy="12382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9144" y="4559703"/>
            <a:ext cx="384048" cy="147533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5528" y="3820980"/>
            <a:ext cx="384048" cy="221406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201912" y="3540774"/>
            <a:ext cx="384048" cy="249426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988296" y="3421454"/>
            <a:ext cx="384048" cy="261358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774680" y="3182999"/>
            <a:ext cx="384048" cy="285204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561064" y="2897614"/>
            <a:ext cx="384048" cy="313742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7034784" y="4426353"/>
            <a:ext cx="786384" cy="23708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821168" y="3687630"/>
            <a:ext cx="786384" cy="738723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8607552" y="3407424"/>
            <a:ext cx="786384" cy="280206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393936" y="3288104"/>
            <a:ext cx="786384" cy="11932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180320" y="3049649"/>
            <a:ext cx="786384" cy="23845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966704" y="2764264"/>
            <a:ext cx="786384" cy="28538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958584" y="458724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744968" y="435015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531352" y="361143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317736" y="333122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104120" y="321190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890504" y="297344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676888" y="268806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925056" y="6035040"/>
            <a:ext cx="5047488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638788" y="2345164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North Zone Retail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386">
  <a:themeElements>
    <a:clrScheme name="Morphiq sales-386">
      <a:dk1>
        <a:srgbClr val="F4F1EA"/>
      </a:dk1>
      <a:lt1>
        <a:srgbClr val="0D1B2A"/>
      </a:lt1>
      <a:dk2>
        <a:srgbClr val="A9B4C2"/>
      </a:dk2>
      <a:lt2>
        <a:srgbClr val="1B2A3D"/>
      </a:lt2>
      <a:accent1>
        <a:srgbClr val="FF6B6B"/>
      </a:accent1>
      <a:accent2>
        <a:srgbClr val="FFD166"/>
      </a:accent2>
      <a:accent3>
        <a:srgbClr val="4ECDC4"/>
      </a:accent3>
      <a:accent4>
        <a:srgbClr val="8D99AE"/>
      </a:accent4>
      <a:accent5>
        <a:srgbClr val="392936"/>
      </a:accent5>
      <a:accent6>
        <a:srgbClr val="323D49"/>
      </a:accent6>
      <a:hlink>
        <a:srgbClr val="FF6B6B"/>
      </a:hlink>
      <a:folHlink>
        <a:srgbClr val="FFD166"/>
      </a:folHlink>
    </a:clrScheme>
    <a:fontScheme name="Morphiq sales-386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Sales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