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Floods</c:v>
                </c:pt>
                <c:pt idx="1">
                  <c:v>Cyclones</c:v>
                </c:pt>
                <c:pt idx="2">
                  <c:v>Earthquakes</c:v>
                </c:pt>
                <c:pt idx="3">
                  <c:v>Droughts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15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NATURAL DISASTERS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NATURAL DISASTERS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NATURAL DISASTERS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NATURAL DISASTERS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315200" y="411480"/>
            <a:ext cx="891540" cy="8915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847696"/>
            <a:ext cx="12192000" cy="2581304"/>
          </a:xfrm>
          <a:custGeom>
            <a:avLst/>
            <a:gdLst/>
            <a:ahLst/>
            <a:cxnLst/>
            <a:rect l="l" t="t" r="r" b="b"/>
            <a:pathLst>
              <a:path w="12192000" h="2581304">
                <a:moveTo>
                  <a:pt x="0" y="2581304"/>
                </a:moveTo>
                <a:lnTo>
                  <a:pt x="0" y="969674"/>
                </a:lnTo>
                <a:lnTo>
                  <a:pt x="3048000" y="0"/>
                </a:lnTo>
                <a:lnTo>
                  <a:pt x="6096000" y="969674"/>
                </a:lnTo>
                <a:lnTo>
                  <a:pt x="9144000" y="225723"/>
                </a:lnTo>
                <a:lnTo>
                  <a:pt x="12192000" y="969674"/>
                </a:lnTo>
                <a:lnTo>
                  <a:pt x="12192000" y="2581304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0" y="1355651"/>
            <a:ext cx="12192000" cy="2073349"/>
          </a:xfrm>
          <a:custGeom>
            <a:avLst/>
            <a:gdLst/>
            <a:ahLst/>
            <a:cxnLst/>
            <a:rect l="l" t="t" r="r" b="b"/>
            <a:pathLst>
              <a:path w="12192000" h="2073349">
                <a:moveTo>
                  <a:pt x="0" y="2073349"/>
                </a:moveTo>
                <a:lnTo>
                  <a:pt x="0" y="976069"/>
                </a:lnTo>
                <a:lnTo>
                  <a:pt x="3048000" y="0"/>
                </a:lnTo>
                <a:lnTo>
                  <a:pt x="6096000" y="976069"/>
                </a:lnTo>
                <a:lnTo>
                  <a:pt x="9144000" y="308811"/>
                </a:lnTo>
                <a:lnTo>
                  <a:pt x="12192000" y="976069"/>
                </a:lnTo>
                <a:lnTo>
                  <a:pt x="12192000" y="2073349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0" y="2233594"/>
            <a:ext cx="12192000" cy="1195406"/>
          </a:xfrm>
          <a:custGeom>
            <a:avLst/>
            <a:gdLst/>
            <a:ahLst/>
            <a:cxnLst/>
            <a:rect l="l" t="t" r="r" b="b"/>
            <a:pathLst>
              <a:path w="12192000" h="1195406">
                <a:moveTo>
                  <a:pt x="0" y="1195406"/>
                </a:moveTo>
                <a:lnTo>
                  <a:pt x="0" y="612476"/>
                </a:lnTo>
                <a:lnTo>
                  <a:pt x="3048000" y="0"/>
                </a:lnTo>
                <a:lnTo>
                  <a:pt x="6096000" y="612476"/>
                </a:lnTo>
                <a:lnTo>
                  <a:pt x="9144000" y="404142"/>
                </a:lnTo>
                <a:lnTo>
                  <a:pt x="12192000" y="612476"/>
                </a:lnTo>
                <a:lnTo>
                  <a:pt x="12192000" y="1195406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59436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Ananya Gupta   ·   9 – B   ·   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Natural Disasters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Earthquakes, floods and cyclones — and how to stay safe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857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857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610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17764" y="1809750"/>
            <a:ext cx="3488436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52382" y="3444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75342" y="3200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13014" y="4023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natural disasters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A natural disaster is a sudden event in nature that causes great damage and loss of life.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Earthquakes shake the ground, floods cover land with water and cyclones bring strong winds and rain. Preparation saves lives.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natural disasters?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822960"/>
            <a:ext cx="1584960" cy="1584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1931638"/>
            <a:ext cx="6096000" cy="4926362"/>
          </a:xfrm>
          <a:custGeom>
            <a:avLst/>
            <a:gdLst/>
            <a:ahLst/>
            <a:cxnLst/>
            <a:rect l="l" t="t" r="r" b="b"/>
            <a:pathLst>
              <a:path w="6096000" h="4926362">
                <a:moveTo>
                  <a:pt x="0" y="4926362"/>
                </a:moveTo>
                <a:lnTo>
                  <a:pt x="0" y="1703102"/>
                </a:lnTo>
                <a:lnTo>
                  <a:pt x="1524000" y="565753"/>
                </a:lnTo>
                <a:lnTo>
                  <a:pt x="3048000" y="1703102"/>
                </a:lnTo>
                <a:lnTo>
                  <a:pt x="4572000" y="0"/>
                </a:lnTo>
                <a:lnTo>
                  <a:pt x="6096000" y="1703102"/>
                </a:lnTo>
                <a:lnTo>
                  <a:pt x="6096000" y="4926362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2771887"/>
            <a:ext cx="6096000" cy="4086113"/>
          </a:xfrm>
          <a:custGeom>
            <a:avLst/>
            <a:gdLst/>
            <a:ahLst/>
            <a:cxnLst/>
            <a:rect l="l" t="t" r="r" b="b"/>
            <a:pathLst>
              <a:path w="6096000" h="4086113">
                <a:moveTo>
                  <a:pt x="0" y="4086113"/>
                </a:moveTo>
                <a:lnTo>
                  <a:pt x="0" y="1891553"/>
                </a:lnTo>
                <a:lnTo>
                  <a:pt x="1524000" y="0"/>
                </a:lnTo>
                <a:lnTo>
                  <a:pt x="3048000" y="1891553"/>
                </a:lnTo>
                <a:lnTo>
                  <a:pt x="4572000" y="534539"/>
                </a:lnTo>
                <a:lnTo>
                  <a:pt x="6096000" y="1891553"/>
                </a:lnTo>
                <a:lnTo>
                  <a:pt x="6096000" y="4086113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4690867"/>
            <a:ext cx="6096000" cy="2167133"/>
          </a:xfrm>
          <a:custGeom>
            <a:avLst/>
            <a:gdLst/>
            <a:ahLst/>
            <a:cxnLst/>
            <a:rect l="l" t="t" r="r" b="b"/>
            <a:pathLst>
              <a:path w="6096000" h="2167133">
                <a:moveTo>
                  <a:pt x="0" y="2167133"/>
                </a:moveTo>
                <a:lnTo>
                  <a:pt x="0" y="1001273"/>
                </a:lnTo>
                <a:lnTo>
                  <a:pt x="1524000" y="0"/>
                </a:lnTo>
                <a:lnTo>
                  <a:pt x="3048000" y="1001273"/>
                </a:lnTo>
                <a:lnTo>
                  <a:pt x="4572000" y="136027"/>
                </a:lnTo>
                <a:lnTo>
                  <a:pt x="6096000" y="1001273"/>
                </a:lnTo>
                <a:lnTo>
                  <a:pt x="6096000" y="2167133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800" b="1" i="0">
                <a:solidFill>
                  <a:schemeClr val="accent2"/>
                </a:solidFill>
                <a:latin typeface="+mj-lt"/>
              </a:rPr>
              <a:t>7,500 km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India's coastline exposed to cyclones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58%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950" b="0" i="0">
                <a:solidFill>
                  <a:schemeClr val="tx2"/>
                </a:solidFill>
                <a:latin typeface="+mn-lt"/>
              </a:rPr>
              <a:t>of India's land is earthquake-prone (approx.)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land is flood-prone (approx.)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Earthquake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Sudden shaking of the ground.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Flood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Overflow of water onto land.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Cyclone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Huge storm with strong winds.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Common disasters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822960"/>
            <a:ext cx="1584960" cy="1584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050774"/>
            <a:ext cx="6096000" cy="3807226"/>
          </a:xfrm>
          <a:custGeom>
            <a:avLst/>
            <a:gdLst/>
            <a:ahLst/>
            <a:cxnLst/>
            <a:rect l="l" t="t" r="r" b="b"/>
            <a:pathLst>
              <a:path w="6096000" h="3807226">
                <a:moveTo>
                  <a:pt x="0" y="3807226"/>
                </a:moveTo>
                <a:lnTo>
                  <a:pt x="0" y="583966"/>
                </a:lnTo>
                <a:lnTo>
                  <a:pt x="1524000" y="0"/>
                </a:lnTo>
                <a:lnTo>
                  <a:pt x="3048000" y="583966"/>
                </a:lnTo>
                <a:lnTo>
                  <a:pt x="4572000" y="114394"/>
                </a:lnTo>
                <a:lnTo>
                  <a:pt x="6096000" y="583966"/>
                </a:lnTo>
                <a:lnTo>
                  <a:pt x="6096000" y="3807226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2721909"/>
            <a:ext cx="6096000" cy="4136091"/>
          </a:xfrm>
          <a:custGeom>
            <a:avLst/>
            <a:gdLst/>
            <a:ahLst/>
            <a:cxnLst/>
            <a:rect l="l" t="t" r="r" b="b"/>
            <a:pathLst>
              <a:path w="6096000" h="4136091">
                <a:moveTo>
                  <a:pt x="0" y="4136091"/>
                </a:moveTo>
                <a:lnTo>
                  <a:pt x="0" y="1941531"/>
                </a:lnTo>
                <a:lnTo>
                  <a:pt x="1524000" y="907303"/>
                </a:lnTo>
                <a:lnTo>
                  <a:pt x="3048000" y="1941531"/>
                </a:lnTo>
                <a:lnTo>
                  <a:pt x="4572000" y="0"/>
                </a:lnTo>
                <a:lnTo>
                  <a:pt x="6096000" y="1941531"/>
                </a:lnTo>
                <a:lnTo>
                  <a:pt x="6096000" y="4136091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3775810"/>
            <a:ext cx="6096000" cy="3082190"/>
          </a:xfrm>
          <a:custGeom>
            <a:avLst/>
            <a:gdLst/>
            <a:ahLst/>
            <a:cxnLst/>
            <a:rect l="l" t="t" r="r" b="b"/>
            <a:pathLst>
              <a:path w="6096000" h="3082190">
                <a:moveTo>
                  <a:pt x="0" y="3082190"/>
                </a:moveTo>
                <a:lnTo>
                  <a:pt x="0" y="1916330"/>
                </a:lnTo>
                <a:lnTo>
                  <a:pt x="1524000" y="0"/>
                </a:lnTo>
                <a:lnTo>
                  <a:pt x="3048000" y="1916330"/>
                </a:lnTo>
                <a:lnTo>
                  <a:pt x="4572000" y="700250"/>
                </a:lnTo>
                <a:lnTo>
                  <a:pt x="6096000" y="1916330"/>
                </a:lnTo>
                <a:lnTo>
                  <a:pt x="6096000" y="3082190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Prepare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Plans and kits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Warn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Alerts and sirens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Respond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Evacuate and rescue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Recover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Rebuild stronger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Disaster safety cycle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Floods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Cyclones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Earthquakes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Droughts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Disasters in India by type (sample)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822960"/>
            <a:ext cx="1584960" cy="1584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1680565"/>
            <a:ext cx="6096000" cy="5177435"/>
          </a:xfrm>
          <a:custGeom>
            <a:avLst/>
            <a:gdLst/>
            <a:ahLst/>
            <a:cxnLst/>
            <a:rect l="l" t="t" r="r" b="b"/>
            <a:pathLst>
              <a:path w="6096000" h="5177435">
                <a:moveTo>
                  <a:pt x="0" y="5177435"/>
                </a:moveTo>
                <a:lnTo>
                  <a:pt x="0" y="1954175"/>
                </a:lnTo>
                <a:lnTo>
                  <a:pt x="1524000" y="0"/>
                </a:lnTo>
                <a:lnTo>
                  <a:pt x="3048000" y="1954175"/>
                </a:lnTo>
                <a:lnTo>
                  <a:pt x="4572000" y="833410"/>
                </a:lnTo>
                <a:lnTo>
                  <a:pt x="6096000" y="1954175"/>
                </a:lnTo>
                <a:lnTo>
                  <a:pt x="6096000" y="5177435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2677676"/>
            <a:ext cx="6096000" cy="4180324"/>
          </a:xfrm>
          <a:custGeom>
            <a:avLst/>
            <a:gdLst/>
            <a:ahLst/>
            <a:cxnLst/>
            <a:rect l="l" t="t" r="r" b="b"/>
            <a:pathLst>
              <a:path w="6096000" h="4180324">
                <a:moveTo>
                  <a:pt x="0" y="4180324"/>
                </a:moveTo>
                <a:lnTo>
                  <a:pt x="0" y="1985764"/>
                </a:lnTo>
                <a:lnTo>
                  <a:pt x="1524000" y="0"/>
                </a:lnTo>
                <a:lnTo>
                  <a:pt x="3048000" y="1985764"/>
                </a:lnTo>
                <a:lnTo>
                  <a:pt x="4572000" y="997224"/>
                </a:lnTo>
                <a:lnTo>
                  <a:pt x="6096000" y="1985764"/>
                </a:lnTo>
                <a:lnTo>
                  <a:pt x="6096000" y="4180324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4817612"/>
            <a:ext cx="6096000" cy="2040388"/>
          </a:xfrm>
          <a:custGeom>
            <a:avLst/>
            <a:gdLst/>
            <a:ahLst/>
            <a:cxnLst/>
            <a:rect l="l" t="t" r="r" b="b"/>
            <a:pathLst>
              <a:path w="6096000" h="2040388">
                <a:moveTo>
                  <a:pt x="0" y="2040388"/>
                </a:moveTo>
                <a:lnTo>
                  <a:pt x="0" y="874528"/>
                </a:lnTo>
                <a:lnTo>
                  <a:pt x="1524000" y="0"/>
                </a:lnTo>
                <a:lnTo>
                  <a:pt x="3048000" y="874528"/>
                </a:lnTo>
                <a:lnTo>
                  <a:pt x="4572000" y="105688"/>
                </a:lnTo>
                <a:lnTo>
                  <a:pt x="6096000" y="874528"/>
                </a:lnTo>
                <a:lnTo>
                  <a:pt x="6096000" y="2040388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Activity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Make a list of items for an emergency kit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Pack a small box with a torch and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Draw your home's safe exit route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Practise a drill with family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Drop, cover and hold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Stay away from windows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Move to open ground after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Don't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lifts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Run outside during shaking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Stand near walls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Earthquake: do and don't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822960"/>
            <a:ext cx="1584960" cy="15849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2464633"/>
            <a:ext cx="6096000" cy="4393367"/>
          </a:xfrm>
          <a:custGeom>
            <a:avLst/>
            <a:gdLst/>
            <a:ahLst/>
            <a:cxnLst/>
            <a:rect l="l" t="t" r="r" b="b"/>
            <a:pathLst>
              <a:path w="6096000" h="4393367">
                <a:moveTo>
                  <a:pt x="0" y="4393367"/>
                </a:moveTo>
                <a:lnTo>
                  <a:pt x="0" y="1170107"/>
                </a:lnTo>
                <a:lnTo>
                  <a:pt x="1524000" y="305360"/>
                </a:lnTo>
                <a:lnTo>
                  <a:pt x="3048000" y="1170107"/>
                </a:lnTo>
                <a:lnTo>
                  <a:pt x="4572000" y="0"/>
                </a:lnTo>
                <a:lnTo>
                  <a:pt x="6096000" y="1170107"/>
                </a:lnTo>
                <a:lnTo>
                  <a:pt x="6096000" y="4393367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2646464"/>
            <a:ext cx="6096000" cy="4211536"/>
          </a:xfrm>
          <a:custGeom>
            <a:avLst/>
            <a:gdLst/>
            <a:ahLst/>
            <a:cxnLst/>
            <a:rect l="l" t="t" r="r" b="b"/>
            <a:pathLst>
              <a:path w="6096000" h="4211536">
                <a:moveTo>
                  <a:pt x="0" y="4211536"/>
                </a:moveTo>
                <a:lnTo>
                  <a:pt x="0" y="2016976"/>
                </a:lnTo>
                <a:lnTo>
                  <a:pt x="1524000" y="989301"/>
                </a:lnTo>
                <a:lnTo>
                  <a:pt x="3048000" y="2016976"/>
                </a:lnTo>
                <a:lnTo>
                  <a:pt x="4572000" y="0"/>
                </a:lnTo>
                <a:lnTo>
                  <a:pt x="6096000" y="2016976"/>
                </a:lnTo>
                <a:lnTo>
                  <a:pt x="6096000" y="4211536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3671233"/>
            <a:ext cx="6096000" cy="3186767"/>
          </a:xfrm>
          <a:custGeom>
            <a:avLst/>
            <a:gdLst/>
            <a:ahLst/>
            <a:cxnLst/>
            <a:rect l="l" t="t" r="r" b="b"/>
            <a:pathLst>
              <a:path w="6096000" h="3186767">
                <a:moveTo>
                  <a:pt x="0" y="3186767"/>
                </a:moveTo>
                <a:lnTo>
                  <a:pt x="0" y="2020907"/>
                </a:lnTo>
                <a:lnTo>
                  <a:pt x="1524000" y="438298"/>
                </a:lnTo>
                <a:lnTo>
                  <a:pt x="3048000" y="2020907"/>
                </a:lnTo>
                <a:lnTo>
                  <a:pt x="4572000" y="0"/>
                </a:lnTo>
                <a:lnTo>
                  <a:pt x="6096000" y="2020907"/>
                </a:lnTo>
                <a:lnTo>
                  <a:pt x="6096000" y="3186767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Emergency 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Torch, water, first aid.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Know your exits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At home and school.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 informed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Follow official alerts.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By failing to prepare, you are preparing to fail.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well-known saying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997440" y="822960"/>
            <a:ext cx="1426464" cy="142646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705600" y="1718057"/>
            <a:ext cx="5486400" cy="5139943"/>
          </a:xfrm>
          <a:custGeom>
            <a:avLst/>
            <a:gdLst/>
            <a:ahLst/>
            <a:cxnLst/>
            <a:rect l="l" t="t" r="r" b="b"/>
            <a:pathLst>
              <a:path w="5486400" h="5139943">
                <a:moveTo>
                  <a:pt x="0" y="5139943"/>
                </a:moveTo>
                <a:lnTo>
                  <a:pt x="0" y="1916683"/>
                </a:lnTo>
                <a:lnTo>
                  <a:pt x="1371600" y="0"/>
                </a:lnTo>
                <a:lnTo>
                  <a:pt x="2743200" y="1916683"/>
                </a:lnTo>
                <a:lnTo>
                  <a:pt x="4114800" y="441747"/>
                </a:lnTo>
                <a:lnTo>
                  <a:pt x="5486400" y="1916683"/>
                </a:lnTo>
                <a:lnTo>
                  <a:pt x="5486400" y="5139943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705600" y="2820676"/>
            <a:ext cx="5486400" cy="4037324"/>
          </a:xfrm>
          <a:custGeom>
            <a:avLst/>
            <a:gdLst/>
            <a:ahLst/>
            <a:cxnLst/>
            <a:rect l="l" t="t" r="r" b="b"/>
            <a:pathLst>
              <a:path w="5486400" h="4037324">
                <a:moveTo>
                  <a:pt x="0" y="4037324"/>
                </a:moveTo>
                <a:lnTo>
                  <a:pt x="0" y="1842764"/>
                </a:lnTo>
                <a:lnTo>
                  <a:pt x="1371600" y="0"/>
                </a:lnTo>
                <a:lnTo>
                  <a:pt x="2743200" y="1842764"/>
                </a:lnTo>
                <a:lnTo>
                  <a:pt x="4114800" y="487874"/>
                </a:lnTo>
                <a:lnTo>
                  <a:pt x="5486400" y="1842764"/>
                </a:lnTo>
                <a:lnTo>
                  <a:pt x="5486400" y="4037324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705600" y="4413891"/>
            <a:ext cx="5486400" cy="2444109"/>
          </a:xfrm>
          <a:custGeom>
            <a:avLst/>
            <a:gdLst/>
            <a:ahLst/>
            <a:cxnLst/>
            <a:rect l="l" t="t" r="r" b="b"/>
            <a:pathLst>
              <a:path w="5486400" h="2444109">
                <a:moveTo>
                  <a:pt x="0" y="2444109"/>
                </a:moveTo>
                <a:lnTo>
                  <a:pt x="0" y="1278249"/>
                </a:lnTo>
                <a:lnTo>
                  <a:pt x="1371600" y="306111"/>
                </a:lnTo>
                <a:lnTo>
                  <a:pt x="2743200" y="1278249"/>
                </a:lnTo>
                <a:lnTo>
                  <a:pt x="4114800" y="0"/>
                </a:lnTo>
                <a:lnTo>
                  <a:pt x="5486400" y="1278249"/>
                </a:lnTo>
                <a:lnTo>
                  <a:pt x="5486400" y="2444109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Ananya Gupta · Class 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 prepared, stay safe!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230">
  <a:themeElements>
    <a:clrScheme name="Morphiq school-230">
      <a:dk1>
        <a:srgbClr val="1F1A0E"/>
      </a:dk1>
      <a:lt1>
        <a:srgbClr val="FFFBEA"/>
      </a:lt1>
      <a:dk2>
        <a:srgbClr val="625A3E"/>
      </a:dk2>
      <a:lt2>
        <a:srgbClr val="FFF0B8"/>
      </a:lt2>
      <a:accent1>
        <a:srgbClr val="F2A900"/>
      </a:accent1>
      <a:accent2>
        <a:srgbClr val="2D2A6E"/>
      </a:accent2>
      <a:accent3>
        <a:srgbClr val="E2504C"/>
      </a:accent3>
      <a:accent4>
        <a:srgbClr val="2E8B57"/>
      </a:accent4>
      <a:accent5>
        <a:srgbClr val="FDECC0"/>
      </a:accent5>
      <a:accent6>
        <a:srgbClr val="DBD7C7"/>
      </a:accent6>
      <a:hlink>
        <a:srgbClr val="F2A900"/>
      </a:hlink>
      <a:folHlink>
        <a:srgbClr val="2D2A6E"/>
      </a:folHlink>
    </a:clrScheme>
    <a:fontScheme name="Morphiq school-230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Disasters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