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Tropical</c:v>
                </c:pt>
                <c:pt idx="1">
                  <c:v>Temperate</c:v>
                </c:pt>
                <c:pt idx="2">
                  <c:v>Boreal</c:v>
                </c:pt>
                <c:pt idx="3">
                  <c:v>Other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45</c:v>
                </c:pt>
                <c:pt idx="1">
                  <c:v>25</c:v>
                </c:pt>
                <c:pt idx="2">
                  <c:v>25</c:v>
                </c:pt>
                <c:pt idx="3">
                  <c:v>5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SAVE OUR FORESTS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885950"/>
            <a:ext cx="10668000" cy="3962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SAVE OUR FORESTS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SAVE OUR FORESTS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Oval 1"/>
          <p:cNvSpPr/>
          <p:nvPr/>
        </p:nvSpPr>
        <p:spPr>
          <a:xfrm>
            <a:off x="11049000" y="-1143000"/>
            <a:ext cx="2286000" cy="2286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2"/>
          <p:cNvSpPr/>
          <p:nvPr/>
        </p:nvSpPr>
        <p:spPr>
          <a:xfrm>
            <a:off x="11620500" y="-571500"/>
            <a:ext cx="1143000" cy="1143000"/>
          </a:xfrm>
          <a:prstGeom prst="ellipse">
            <a:avLst/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762000" y="61341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SAVE OUR FORESTS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287000" y="61341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3143250" cy="6858000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 flipV="1">
            <a:off x="785812" y="1028700"/>
            <a:ext cx="119482" cy="548640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6" name="Oval 5"/>
          <p:cNvSpPr/>
          <p:nvPr/>
        </p:nvSpPr>
        <p:spPr>
          <a:xfrm rot="19320000">
            <a:off x="529323" y="1463040"/>
            <a:ext cx="191110" cy="50292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 rot="2280000">
            <a:off x="851192" y="1463040"/>
            <a:ext cx="191110" cy="50292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 rot="19320000">
            <a:off x="529323" y="2217420"/>
            <a:ext cx="191110" cy="50292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 rot="2280000">
            <a:off x="851192" y="2217420"/>
            <a:ext cx="191110" cy="50292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 rot="19320000">
            <a:off x="529323" y="2971800"/>
            <a:ext cx="191110" cy="50292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 rot="2280000">
            <a:off x="851192" y="2971800"/>
            <a:ext cx="191110" cy="50292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 rot="19320000">
            <a:off x="529323" y="3726180"/>
            <a:ext cx="191110" cy="50292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 rot="2280000">
            <a:off x="851192" y="3726180"/>
            <a:ext cx="191110" cy="50292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 rot="19320000">
            <a:off x="529323" y="4480560"/>
            <a:ext cx="191110" cy="50292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 rot="2280000">
            <a:off x="851192" y="4480560"/>
            <a:ext cx="191110" cy="50292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 rot="19320000">
            <a:off x="529323" y="5234940"/>
            <a:ext cx="191110" cy="50292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 rot="2280000">
            <a:off x="851192" y="5234940"/>
            <a:ext cx="191110" cy="50292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8" name="Connector 17"/>
          <p:cNvCxnSpPr/>
          <p:nvPr/>
        </p:nvCxnSpPr>
        <p:spPr>
          <a:xfrm flipH="1" flipV="1">
            <a:off x="1475162" y="1028700"/>
            <a:ext cx="96463" cy="548640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19" name="Oval 18"/>
          <p:cNvSpPr/>
          <p:nvPr/>
        </p:nvSpPr>
        <p:spPr>
          <a:xfrm rot="19320000">
            <a:off x="1315136" y="1463040"/>
            <a:ext cx="191110" cy="50292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 rot="2280000">
            <a:off x="1637005" y="1463040"/>
            <a:ext cx="191110" cy="50292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 rot="19320000">
            <a:off x="1315136" y="2217420"/>
            <a:ext cx="191110" cy="50292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 rot="2280000">
            <a:off x="1637005" y="2217420"/>
            <a:ext cx="191110" cy="50292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 rot="19320000">
            <a:off x="1315136" y="2971800"/>
            <a:ext cx="191110" cy="50292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 rot="2280000">
            <a:off x="1637005" y="2971800"/>
            <a:ext cx="191110" cy="50292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 rot="19320000">
            <a:off x="1315136" y="3726180"/>
            <a:ext cx="191110" cy="50292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 rot="2280000">
            <a:off x="1637005" y="3726180"/>
            <a:ext cx="191110" cy="50292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 rot="19320000">
            <a:off x="1315136" y="4480560"/>
            <a:ext cx="191110" cy="50292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 rot="2280000">
            <a:off x="1637005" y="4480560"/>
            <a:ext cx="191110" cy="50292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 rot="19320000">
            <a:off x="1315136" y="5234940"/>
            <a:ext cx="191110" cy="50292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 rot="2280000">
            <a:off x="1637005" y="5234940"/>
            <a:ext cx="191110" cy="50292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 flipV="1">
            <a:off x="2357438" y="1028700"/>
            <a:ext cx="24440" cy="548640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32" name="Oval 31"/>
          <p:cNvSpPr/>
          <p:nvPr/>
        </p:nvSpPr>
        <p:spPr>
          <a:xfrm rot="19320000">
            <a:off x="2100948" y="1463040"/>
            <a:ext cx="191110" cy="50292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 rot="2280000">
            <a:off x="2422817" y="1463040"/>
            <a:ext cx="191110" cy="50292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 rot="19320000">
            <a:off x="2100948" y="2217420"/>
            <a:ext cx="191110" cy="50292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 rot="2280000">
            <a:off x="2422817" y="2217420"/>
            <a:ext cx="191110" cy="50292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 rot="19320000">
            <a:off x="2100948" y="2971800"/>
            <a:ext cx="191110" cy="50292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 rot="2280000">
            <a:off x="2422817" y="2971800"/>
            <a:ext cx="191110" cy="50292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 rot="19320000">
            <a:off x="2100948" y="3726180"/>
            <a:ext cx="191110" cy="50292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 rot="2280000">
            <a:off x="2422817" y="3726180"/>
            <a:ext cx="191110" cy="50292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 rot="19320000">
            <a:off x="2100948" y="4480560"/>
            <a:ext cx="191110" cy="50292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 rot="2280000">
            <a:off x="2422817" y="4480560"/>
            <a:ext cx="191110" cy="50292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 rot="19320000">
            <a:off x="2100948" y="5234940"/>
            <a:ext cx="191110" cy="50292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 rot="2280000">
            <a:off x="2422817" y="5234940"/>
            <a:ext cx="191110" cy="50292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3714750" y="1524000"/>
            <a:ext cx="7429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4"/>
                </a:solidFill>
                <a:latin typeface="+mn-lt"/>
              </a:rPr>
              <a:t>SCIENCE PROJECT · CLASS 7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714750" y="5657850"/>
            <a:ext cx="24828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MADE BY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714750" y="5848350"/>
            <a:ext cx="24828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Ananya Gupta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350000" y="5657850"/>
            <a:ext cx="24828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CLASS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350000" y="5848350"/>
            <a:ext cx="24828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7 – B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985250" y="5657850"/>
            <a:ext cx="24828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SCHOOL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985250" y="5848350"/>
            <a:ext cx="24828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Your School Name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14750" y="1857375"/>
            <a:ext cx="7905750" cy="2476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tx1"/>
                </a:solidFill>
                <a:latin typeface="+mj-lt"/>
              </a:rPr>
              <a:t>Save Our Forests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14750" y="4476750"/>
            <a:ext cx="66675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Why forests matter and how we can protect them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762000" y="1885950"/>
            <a:ext cx="3403600" cy="1866900"/>
          </a:xfrm>
          <a:prstGeom prst="roundRect">
            <a:avLst>
              <a:gd name="adj" fmla="val 1122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906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94200" y="1885950"/>
            <a:ext cx="3403600" cy="1866900"/>
          </a:xfrm>
          <a:prstGeom prst="roundRect">
            <a:avLst>
              <a:gd name="adj" fmla="val 1122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6228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228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Facts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26400" y="1885950"/>
            <a:ext cx="3403600" cy="1866900"/>
          </a:xfrm>
          <a:prstGeom prst="roundRect">
            <a:avLst>
              <a:gd name="adj" fmla="val 1122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255000" y="20764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55000" y="28575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How it works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62000" y="3981450"/>
            <a:ext cx="3403600" cy="1866900"/>
          </a:xfrm>
          <a:prstGeom prst="roundRect">
            <a:avLst>
              <a:gd name="adj" fmla="val 1122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906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90600" y="49530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Activity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94200" y="3981450"/>
            <a:ext cx="3403600" cy="1866900"/>
          </a:xfrm>
          <a:prstGeom prst="roundRect">
            <a:avLst>
              <a:gd name="adj" fmla="val 1122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6228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22800" y="4953000"/>
            <a:ext cx="29464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Conclusion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522720" y="1885950"/>
            <a:ext cx="4907280" cy="3962400"/>
          </a:xfrm>
          <a:prstGeom prst="roundRect">
            <a:avLst>
              <a:gd name="adj" fmla="val 793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836676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18972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17970" y="4232910"/>
            <a:ext cx="47167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Picture of forests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1924050"/>
            <a:ext cx="5341620" cy="166420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Forests are large areas covered with trees, plants and animals living together.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708654"/>
            <a:ext cx="5341620" cy="213969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Forests give us oxygen, rain, food, medicine and homes for wildlife. Cutting too many trees causes floods, soil loss and climate change.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What is forests?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620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Facts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7620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31%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620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of Earth's land is forest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318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4546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80%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46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of land animals live in forests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7874000" y="2171700"/>
            <a:ext cx="0" cy="2170938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8102600" y="2266950"/>
            <a:ext cx="31750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1 tree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02600" y="3695700"/>
            <a:ext cx="30988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can absorb ~20 kg CO₂ a year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Amazing facts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620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287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Canopy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Tall trees form a roof.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620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4673600" y="220599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Understorey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Shrubs and young trees.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620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318500" y="220599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Forest floor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Leaves, fungi and insects.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Layers of a forest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620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Oval 2"/>
          <p:cNvSpPr/>
          <p:nvPr/>
        </p:nvSpPr>
        <p:spPr>
          <a:xfrm>
            <a:off x="1476375" y="19812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476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790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6" name="TextBox 5"/>
          <p:cNvSpPr txBox="1"/>
          <p:nvPr/>
        </p:nvSpPr>
        <p:spPr>
          <a:xfrm>
            <a:off x="857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Absorb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5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Trees take in CO₂</a:t>
            </a:r>
          </a:p>
        </p:txBody>
      </p:sp>
      <p:sp>
        <p:nvSpPr>
          <p:cNvPr id="8" name="Oval 7"/>
          <p:cNvSpPr/>
          <p:nvPr/>
        </p:nvSpPr>
        <p:spPr>
          <a:xfrm>
            <a:off x="4143375" y="19812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143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5457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1" name="TextBox 10"/>
          <p:cNvSpPr txBox="1"/>
          <p:nvPr/>
        </p:nvSpPr>
        <p:spPr>
          <a:xfrm>
            <a:off x="3524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Release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62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Oxygen for us</a:t>
            </a:r>
          </a:p>
        </p:txBody>
      </p:sp>
      <p:sp>
        <p:nvSpPr>
          <p:cNvPr id="13" name="Oval 12"/>
          <p:cNvSpPr/>
          <p:nvPr/>
        </p:nvSpPr>
        <p:spPr>
          <a:xfrm>
            <a:off x="6810375" y="19812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810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8124825" y="2600325"/>
            <a:ext cx="12763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6" name="TextBox 15"/>
          <p:cNvSpPr txBox="1"/>
          <p:nvPr/>
        </p:nvSpPr>
        <p:spPr>
          <a:xfrm>
            <a:off x="6191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Hold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29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Roots stop soil erosion</a:t>
            </a:r>
          </a:p>
        </p:txBody>
      </p:sp>
      <p:sp>
        <p:nvSpPr>
          <p:cNvPr id="18" name="Oval 17"/>
          <p:cNvSpPr/>
          <p:nvPr/>
        </p:nvSpPr>
        <p:spPr>
          <a:xfrm>
            <a:off x="9477375" y="19812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477375" y="19812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58250" y="3409950"/>
            <a:ext cx="24765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Bring rain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96350" y="3886200"/>
            <a:ext cx="2400300" cy="18669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Water cycle support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How forests help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762000" y="1885950"/>
          <a:ext cx="4907280" cy="37719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Rounded Rectangle 3"/>
          <p:cNvSpPr/>
          <p:nvPr/>
        </p:nvSpPr>
        <p:spPr>
          <a:xfrm>
            <a:off x="6309360" y="20764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95110" y="19812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45%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38110" y="201930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Tropical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09360" y="28956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95110" y="28003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25%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38110" y="283845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Temperate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09360" y="37147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95110" y="36195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25%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38110" y="365760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Boreal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09360" y="45339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95110" y="44386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5%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38110" y="4476750"/>
            <a:ext cx="3596640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Other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2000" y="5657850"/>
            <a:ext cx="10668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Forest cover by type (sample)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620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Activity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Image placeholder (right-click &gt; Format Shape &gt; Picture fill)"/>
          <p:cNvSpPr/>
          <p:nvPr/>
        </p:nvSpPr>
        <p:spPr>
          <a:xfrm>
            <a:off x="7162800" y="1885950"/>
            <a:ext cx="4267200" cy="3962400"/>
          </a:xfrm>
          <a:prstGeom prst="roundRect">
            <a:avLst>
              <a:gd name="adj" fmla="val 793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868680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50976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258050" y="4232910"/>
            <a:ext cx="40767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Our 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43100"/>
            <a:ext cx="5974080" cy="39052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Collect fallen leaves from three trees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Press them in a notebook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Label each with its tree name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Make a class leaf chart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762000" y="1885950"/>
            <a:ext cx="5162550" cy="609600"/>
          </a:xfrm>
          <a:prstGeom prst="roundRect">
            <a:avLst>
              <a:gd name="adj" fmla="val 206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9060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Forest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Cool and shady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Clean air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Rich wildlife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67450" y="1885950"/>
            <a:ext cx="5162550" cy="609600"/>
          </a:xfrm>
          <a:prstGeom prst="roundRect">
            <a:avLst>
              <a:gd name="adj" fmla="val 20625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96050" y="1885950"/>
            <a:ext cx="47053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City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43650" y="2724150"/>
            <a:ext cx="5010150" cy="30480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Hot concrete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Polluted air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Few animals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Forest vs city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7620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762000" y="1939290"/>
            <a:ext cx="3378200" cy="3810000"/>
          </a:xfrm>
          <a:prstGeom prst="roundRect">
            <a:avLst>
              <a:gd name="adj" fmla="val 620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28700" y="220599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287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87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Plant a tree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87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On your birthday every year.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406900" y="1939290"/>
            <a:ext cx="3378200" cy="3810000"/>
          </a:xfrm>
          <a:prstGeom prst="roundRect">
            <a:avLst>
              <a:gd name="adj" fmla="val 620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4673600" y="2205990"/>
            <a:ext cx="533400" cy="533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736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736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Save paper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36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Use both sides.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51800" y="1939290"/>
            <a:ext cx="3378200" cy="3810000"/>
          </a:xfrm>
          <a:prstGeom prst="roundRect">
            <a:avLst>
              <a:gd name="adj" fmla="val 620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318500" y="2205990"/>
            <a:ext cx="533400" cy="533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18500" y="220599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92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18500" y="3025140"/>
            <a:ext cx="2844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550" b="1" i="0">
                <a:solidFill>
                  <a:schemeClr val="tx1"/>
                </a:solidFill>
                <a:latin typeface="+mj-lt"/>
              </a:rPr>
              <a:t>Spread awareness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18500" y="3787140"/>
            <a:ext cx="28448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Tell friends why trees matter.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685800"/>
            <a:ext cx="106680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What we can do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0" y="666750"/>
            <a:ext cx="15240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2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05000" y="2190750"/>
            <a:ext cx="8382000" cy="2381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The best time to plant a tree was 20 years ago. The second best time is now.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05000" y="4857750"/>
            <a:ext cx="83820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150">
                <a:solidFill>
                  <a:schemeClr val="tx1"/>
                </a:solidFill>
                <a:latin typeface="+mn-lt"/>
              </a:rPr>
              <a:t>A POPULAR PROVERB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762000" y="56197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Ananya Gupta · Class 7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tx1"/>
                </a:solidFill>
                <a:latin typeface="+mj-lt"/>
              </a:rPr>
              <a:t>Thank you!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1"/>
                </a:solidFill>
                <a:latin typeface="+mn-lt"/>
              </a:rPr>
              <a:t>Let's protect our green friends!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chool-229">
  <a:themeElements>
    <a:clrScheme name="Morphiq school-229">
      <a:dk1>
        <a:srgbClr val="0E1B33"/>
      </a:dk1>
      <a:lt1>
        <a:srgbClr val="F5F9FF"/>
      </a:lt1>
      <a:dk2>
        <a:srgbClr val="4A5A75"/>
      </a:dk2>
      <a:lt2>
        <a:srgbClr val="E3EEFE"/>
      </a:lt2>
      <a:accent1>
        <a:srgbClr val="2F6BFF"/>
      </a:accent1>
      <a:accent2>
        <a:srgbClr val="00B3A4"/>
      </a:accent2>
      <a:accent3>
        <a:srgbClr val="FF8A3D"/>
      </a:accent3>
      <a:accent4>
        <a:srgbClr val="1E2A4A"/>
      </a:accent4>
      <a:accent5>
        <a:srgbClr val="D1DFFF"/>
      </a:accent5>
      <a:accent6>
        <a:srgbClr val="D0D5DE"/>
      </a:accent6>
      <a:hlink>
        <a:srgbClr val="2F6BFF"/>
      </a:hlink>
      <a:folHlink>
        <a:srgbClr val="00B3A4"/>
      </a:folHlink>
    </a:clrScheme>
    <a:fontScheme name="Morphiq school-229">
      <a:majorFont>
        <a:latin typeface="Outfit"/>
        <a:ea typeface=""/>
        <a:cs typeface=""/>
      </a:majorFont>
      <a:minorFont>
        <a:latin typeface="Outfi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Save Our Forests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