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Tropical</c:v>
                </c:pt>
                <c:pt idx="1">
                  <c:v>Temperate</c:v>
                </c:pt>
                <c:pt idx="2">
                  <c:v>Boreal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25</c:v>
                </c:pt>
                <c:pt idx="3">
                  <c:v>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SAVE OUR FORESTS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SAVE OUR FORESTS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SAVE OUR FORESTS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SAVE OUR FORESTS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 flipV="1">
            <a:off x="8534400" y="637794"/>
            <a:ext cx="5720" cy="3401568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Oval 4"/>
          <p:cNvSpPr/>
          <p:nvPr/>
        </p:nvSpPr>
        <p:spPr>
          <a:xfrm rot="19320000">
            <a:off x="8187440" y="722833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280000">
            <a:off x="8622841" y="722833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9320000">
            <a:off x="8187440" y="1190549"/>
            <a:ext cx="258519" cy="6803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2280000">
            <a:off x="8622841" y="1190549"/>
            <a:ext cx="258519" cy="6803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19320000">
            <a:off x="8187440" y="1658264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2280000">
            <a:off x="8622841" y="1658264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9320000">
            <a:off x="8187440" y="2125980"/>
            <a:ext cx="258519" cy="6803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2280000">
            <a:off x="8622841" y="2125980"/>
            <a:ext cx="258519" cy="6803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9320000">
            <a:off x="8187440" y="2593696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280000">
            <a:off x="8622841" y="2593696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9320000">
            <a:off x="8187440" y="3061411"/>
            <a:ext cx="258519" cy="6803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2280000">
            <a:off x="8622841" y="3061411"/>
            <a:ext cx="258519" cy="6803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 flipV="1">
            <a:off x="9753600" y="637794"/>
            <a:ext cx="116774" cy="3401568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8" name="Oval 17"/>
          <p:cNvSpPr/>
          <p:nvPr/>
        </p:nvSpPr>
        <p:spPr>
          <a:xfrm rot="19320000">
            <a:off x="9406640" y="722833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2280000">
            <a:off x="9842041" y="722833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19320000">
            <a:off x="9406640" y="1190549"/>
            <a:ext cx="258519" cy="68031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2280000">
            <a:off x="9842041" y="1190549"/>
            <a:ext cx="258519" cy="68031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9320000">
            <a:off x="9406640" y="1658264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2280000">
            <a:off x="9842041" y="1658264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19320000">
            <a:off x="9406640" y="2125980"/>
            <a:ext cx="258519" cy="68031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2280000">
            <a:off x="9842041" y="2125980"/>
            <a:ext cx="258519" cy="68031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19320000">
            <a:off x="9406640" y="2593696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2280000">
            <a:off x="9842041" y="2593696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9320000">
            <a:off x="9406640" y="3061411"/>
            <a:ext cx="258519" cy="68031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2280000">
            <a:off x="9842041" y="3061411"/>
            <a:ext cx="258519" cy="68031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 flipH="1" flipV="1">
            <a:off x="10790365" y="637794"/>
            <a:ext cx="182435" cy="3401568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1" name="Oval 30"/>
          <p:cNvSpPr/>
          <p:nvPr/>
        </p:nvSpPr>
        <p:spPr>
          <a:xfrm rot="19320000">
            <a:off x="10625840" y="722833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2280000">
            <a:off x="11061241" y="722833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19320000">
            <a:off x="10625840" y="1190549"/>
            <a:ext cx="258519" cy="6803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280000">
            <a:off x="11061241" y="1190549"/>
            <a:ext cx="258519" cy="6803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19320000">
            <a:off x="10625840" y="1658264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2280000">
            <a:off x="11061241" y="1658264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19320000">
            <a:off x="10625840" y="2125980"/>
            <a:ext cx="258519" cy="6803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2280000">
            <a:off x="11061241" y="2125980"/>
            <a:ext cx="258519" cy="6803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9320000">
            <a:off x="10625840" y="2593696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2280000">
            <a:off x="11061241" y="2593696"/>
            <a:ext cx="258519" cy="6803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9320000">
            <a:off x="10625840" y="3061411"/>
            <a:ext cx="258519" cy="6803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2280000">
            <a:off x="11061241" y="3061411"/>
            <a:ext cx="258519" cy="6803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62000" y="7620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SCIENCE PROJECT · CLASS 7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762000" y="55435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5" name="TextBox 44"/>
          <p:cNvSpPr txBox="1"/>
          <p:nvPr/>
        </p:nvSpPr>
        <p:spPr>
          <a:xfrm>
            <a:off x="762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MADE BY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62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Ananya Gupta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318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318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7 – B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874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SCHOOL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874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School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428750"/>
            <a:ext cx="62674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9000" b="0" i="0">
                <a:solidFill>
                  <a:schemeClr val="tx1"/>
                </a:solidFill>
                <a:latin typeface="+mj-lt"/>
              </a:rPr>
              <a:t>Save Our Forests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Why forests matter and how we can protect them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Facts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it works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39814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Activity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94200" y="3981450"/>
            <a:ext cx="3403600" cy="1866900"/>
          </a:xfrm>
          <a:prstGeom prst="roundRect">
            <a:avLst>
              <a:gd name="adj" fmla="val 714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forests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150" b="0" i="0">
                <a:solidFill>
                  <a:schemeClr val="tx1"/>
                </a:solidFill>
                <a:latin typeface="+mj-lt"/>
              </a:rPr>
              <a:t>Forests are large areas covered with trees, plants and animals living together.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Forests give us oxygen, rain, food, medicine and homes for wildlife. Cutting too many trees causes floods, soil loss and climate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What is forests?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Earth's land is forest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land animals live in forests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tree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can absorb ~20 kg CO₂ a year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Canopy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Tall trees form a roof.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Understorey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Shrubs and young trees.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Forest floor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Leaves, fungi and insects.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Layers of a forest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Absorb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Trees take in CO₂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Release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Oxygen for us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Hold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Roots stop soil erosion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Bring rain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Water cycle support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forests help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Tropical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Temperate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Boreal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Other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Forest cover by type (sample)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Collect fallen leaves from three trees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Press them in a notebook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Label each with its tree name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Make a class leaf chart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Forest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Cool and shady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Clean air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Rich wildlife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City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Hot concrete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Polluted air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Few animals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Forest vs city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Plant a tree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 your birthday every year.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Save paper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Use both sides.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00" b="1" i="0">
                <a:solidFill>
                  <a:schemeClr val="tx1"/>
                </a:solidFill>
                <a:latin typeface="+mj-lt"/>
              </a:rPr>
              <a:t>Spread awareness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Tell friends why trees matter.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11430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8250" y="11430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The best time to plant a tree was 20 years ago. The second best time is now.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250" y="45720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popular proverb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Ananya Gupta · Class 7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Let's protect our green friends!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236">
  <a:themeElements>
    <a:clrScheme name="Morphiq school-236">
      <a:dk1>
        <a:srgbClr val="0F2B33"/>
      </a:dk1>
      <a:lt1>
        <a:srgbClr val="F2FBFC"/>
      </a:lt1>
      <a:dk2>
        <a:srgbClr val="4B666D"/>
      </a:dk2>
      <a:lt2>
        <a:srgbClr val="D9F2F5"/>
      </a:lt2>
      <a:accent1>
        <a:srgbClr val="00A6B8"/>
      </a:accent1>
      <a:accent2>
        <a:srgbClr val="FF6F59"/>
      </a:accent2>
      <a:accent3>
        <a:srgbClr val="254E70"/>
      </a:accent3>
      <a:accent4>
        <a:srgbClr val="F9C80E"/>
      </a:accent4>
      <a:accent5>
        <a:srgbClr val="C6ECF0"/>
      </a:accent5>
      <a:accent6>
        <a:srgbClr val="CEDADC"/>
      </a:accent6>
      <a:hlink>
        <a:srgbClr val="00A6B8"/>
      </a:hlink>
      <a:folHlink>
        <a:srgbClr val="FF6F59"/>
      </a:folHlink>
    </a:clrScheme>
    <a:fontScheme name="Morphiq school-236">
      <a:majorFont>
        <a:latin typeface="Righteous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Save Our Forests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