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Dark energy</c:v>
                </c:pt>
                <c:pt idx="1">
                  <c:v>Dark matter</c:v>
                </c:pt>
                <c:pt idx="2">
                  <c:v>Normal matter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68</c:v>
                </c:pt>
                <c:pt idx="1">
                  <c:v>27</c:v>
                </c:pt>
                <c:pt idx="2">
                  <c:v>5</c:v>
                </c:pt>
                <c:pt idx="3">
                  <c:v>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OUR WONDERFUL UNIVERSE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OUR WONDERFUL UNIVERSE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OUR WONDERFUL UNIVERSE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OUR WONDERFUL UNIVERSE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463040" y="1671347"/>
            <a:ext cx="1097280" cy="148333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463040" y="683795"/>
            <a:ext cx="1097280" cy="987552"/>
          </a:xfrm>
          <a:custGeom>
            <a:avLst/>
            <a:gdLst/>
            <a:ahLst/>
            <a:cxnLst/>
            <a:rect l="l" t="t" r="r" b="b"/>
            <a:pathLst>
              <a:path w="1097280" h="987552">
                <a:moveTo>
                  <a:pt x="0" y="987552"/>
                </a:moveTo>
                <a:lnTo>
                  <a:pt x="548640" y="0"/>
                </a:lnTo>
                <a:lnTo>
                  <a:pt x="1097280" y="987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1825142" y="683795"/>
            <a:ext cx="373076" cy="329184"/>
          </a:xfrm>
          <a:custGeom>
            <a:avLst/>
            <a:gdLst/>
            <a:ahLst/>
            <a:cxnLst/>
            <a:rect l="l" t="t" r="r" b="b"/>
            <a:pathLst>
              <a:path w="373076" h="329184">
                <a:moveTo>
                  <a:pt x="0" y="329184"/>
                </a:moveTo>
                <a:lnTo>
                  <a:pt x="186538" y="0"/>
                </a:lnTo>
                <a:lnTo>
                  <a:pt x="373076" y="32918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463040" y="2606040"/>
            <a:ext cx="1097280" cy="54864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413760" y="1601625"/>
            <a:ext cx="1097280" cy="155305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3413760" y="614073"/>
            <a:ext cx="1097280" cy="987552"/>
          </a:xfrm>
          <a:custGeom>
            <a:avLst/>
            <a:gdLst/>
            <a:ahLst/>
            <a:cxnLst/>
            <a:rect l="l" t="t" r="r" b="b"/>
            <a:pathLst>
              <a:path w="1097280" h="987552">
                <a:moveTo>
                  <a:pt x="0" y="987552"/>
                </a:moveTo>
                <a:lnTo>
                  <a:pt x="548640" y="0"/>
                </a:lnTo>
                <a:lnTo>
                  <a:pt x="1097280" y="987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3775862" y="614073"/>
            <a:ext cx="373076" cy="329184"/>
          </a:xfrm>
          <a:custGeom>
            <a:avLst/>
            <a:gdLst/>
            <a:ahLst/>
            <a:cxnLst/>
            <a:rect l="l" t="t" r="r" b="b"/>
            <a:pathLst>
              <a:path w="373076" h="329184">
                <a:moveTo>
                  <a:pt x="0" y="329184"/>
                </a:moveTo>
                <a:lnTo>
                  <a:pt x="186538" y="0"/>
                </a:lnTo>
                <a:lnTo>
                  <a:pt x="373076" y="32918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413760" y="2606040"/>
            <a:ext cx="1097280" cy="54864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364480" y="2049172"/>
            <a:ext cx="1097280" cy="11055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364480" y="1061620"/>
            <a:ext cx="1097280" cy="987552"/>
          </a:xfrm>
          <a:custGeom>
            <a:avLst/>
            <a:gdLst/>
            <a:ahLst/>
            <a:cxnLst/>
            <a:rect l="l" t="t" r="r" b="b"/>
            <a:pathLst>
              <a:path w="1097280" h="987552">
                <a:moveTo>
                  <a:pt x="0" y="987552"/>
                </a:moveTo>
                <a:lnTo>
                  <a:pt x="548640" y="0"/>
                </a:lnTo>
                <a:lnTo>
                  <a:pt x="1097280" y="987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726582" y="1061620"/>
            <a:ext cx="373076" cy="329184"/>
          </a:xfrm>
          <a:custGeom>
            <a:avLst/>
            <a:gdLst/>
            <a:ahLst/>
            <a:cxnLst/>
            <a:rect l="l" t="t" r="r" b="b"/>
            <a:pathLst>
              <a:path w="373076" h="329184">
                <a:moveTo>
                  <a:pt x="0" y="329184"/>
                </a:moveTo>
                <a:lnTo>
                  <a:pt x="186538" y="0"/>
                </a:lnTo>
                <a:lnTo>
                  <a:pt x="373076" y="32918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364480" y="2606040"/>
            <a:ext cx="1097280" cy="54864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315200" y="1931708"/>
            <a:ext cx="1097280" cy="122297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7315200" y="944156"/>
            <a:ext cx="1097280" cy="987552"/>
          </a:xfrm>
          <a:custGeom>
            <a:avLst/>
            <a:gdLst/>
            <a:ahLst/>
            <a:cxnLst/>
            <a:rect l="l" t="t" r="r" b="b"/>
            <a:pathLst>
              <a:path w="1097280" h="987552">
                <a:moveTo>
                  <a:pt x="0" y="987552"/>
                </a:moveTo>
                <a:lnTo>
                  <a:pt x="548640" y="0"/>
                </a:lnTo>
                <a:lnTo>
                  <a:pt x="1097280" y="987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7677302" y="944156"/>
            <a:ext cx="373076" cy="329184"/>
          </a:xfrm>
          <a:custGeom>
            <a:avLst/>
            <a:gdLst/>
            <a:ahLst/>
            <a:cxnLst/>
            <a:rect l="l" t="t" r="r" b="b"/>
            <a:pathLst>
              <a:path w="373076" h="329184">
                <a:moveTo>
                  <a:pt x="0" y="329184"/>
                </a:moveTo>
                <a:lnTo>
                  <a:pt x="186538" y="0"/>
                </a:lnTo>
                <a:lnTo>
                  <a:pt x="373076" y="32918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315200" y="2606040"/>
            <a:ext cx="1097280" cy="54864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265920" y="1811427"/>
            <a:ext cx="1097280" cy="134325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65920" y="823875"/>
            <a:ext cx="1097280" cy="987552"/>
          </a:xfrm>
          <a:custGeom>
            <a:avLst/>
            <a:gdLst/>
            <a:ahLst/>
            <a:cxnLst/>
            <a:rect l="l" t="t" r="r" b="b"/>
            <a:pathLst>
              <a:path w="1097280" h="987552">
                <a:moveTo>
                  <a:pt x="0" y="987552"/>
                </a:moveTo>
                <a:lnTo>
                  <a:pt x="548640" y="0"/>
                </a:lnTo>
                <a:lnTo>
                  <a:pt x="1097280" y="987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628022" y="823875"/>
            <a:ext cx="373076" cy="329184"/>
          </a:xfrm>
          <a:custGeom>
            <a:avLst/>
            <a:gdLst/>
            <a:ahLst/>
            <a:cxnLst/>
            <a:rect l="l" t="t" r="r" b="b"/>
            <a:pathLst>
              <a:path w="373076" h="329184">
                <a:moveTo>
                  <a:pt x="0" y="329184"/>
                </a:moveTo>
                <a:lnTo>
                  <a:pt x="186538" y="0"/>
                </a:lnTo>
                <a:lnTo>
                  <a:pt x="373076" y="32918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265920" y="2606040"/>
            <a:ext cx="1097280" cy="54864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620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62000" y="58674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Ananya Gupta   ·   6 – B   ·   Your School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450" b="1" i="0">
                <a:solidFill>
                  <a:schemeClr val="tx1"/>
                </a:solidFill>
                <a:latin typeface="+mj-lt"/>
              </a:rPr>
              <a:t>Our Wonderful Universe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Stars, galaxies and our place in space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Facts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How it works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Activity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762000" y="4933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14500" y="4933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714500" y="5686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7993380" y="1885950"/>
            <a:ext cx="3436620" cy="3695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102090" y="3520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25050" y="3276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88630" y="4099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Picture of the universe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The universe is everything that exists — all of space, time, matter and energy.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It contains billions of galaxies, each with billions of stars. Our Sun is one star in the Milky Way galaxy.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is the universe?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27520" y="2797846"/>
            <a:ext cx="548640" cy="351151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827520" y="2304070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008571" y="2304070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2752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802880" y="2693916"/>
            <a:ext cx="548640" cy="361544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802880" y="2200140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7983931" y="2200140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80288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778240" y="2364253"/>
            <a:ext cx="548640" cy="394510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8778240" y="1870477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8959291" y="1870477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77824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753600" y="2954974"/>
            <a:ext cx="548640" cy="3354386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753600" y="2461198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34651" y="2461198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75360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728960" y="2002236"/>
            <a:ext cx="548640" cy="430712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728960" y="1508460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0910011" y="1508460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72896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Facts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700" b="1" i="0">
                <a:solidFill>
                  <a:schemeClr val="accent1"/>
                </a:solidFill>
                <a:latin typeface="+mj-lt"/>
              </a:rPr>
              <a:t>13.8 bn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years old (estimated)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850" b="1" i="0">
                <a:solidFill>
                  <a:schemeClr val="accent1"/>
                </a:solidFill>
                <a:latin typeface="+mj-lt"/>
              </a:rPr>
              <a:t>100 bn+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galaxies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home planet — Earth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Amazing facts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Giant balls of hot gas.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Galaxies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Huge groups of stars.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Nebulae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Clouds where stars are born.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is out there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27520" y="2217355"/>
            <a:ext cx="548640" cy="409200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827520" y="1723579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008571" y="1723579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2752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802880" y="2855582"/>
            <a:ext cx="548640" cy="345377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802880" y="2361806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7983931" y="2361806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80288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778240" y="1773021"/>
            <a:ext cx="548640" cy="453633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8778240" y="1279245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8959291" y="1279245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77824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753600" y="2387718"/>
            <a:ext cx="548640" cy="392164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753600" y="1893942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34651" y="1893942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75360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728960" y="1721221"/>
            <a:ext cx="548640" cy="45881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728960" y="1227445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0910011" y="1227445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72896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Nebula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Gas and dust gather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Star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Fusion begins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Red giant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Star swells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End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White dwarf or more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Life of a star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09360" y="20764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68%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Dark energy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60" y="28956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27%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Dark matter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37147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Normal matter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09360" y="45339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Other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50" b="1" i="0">
                <a:solidFill>
                  <a:schemeClr val="tx1"/>
                </a:solidFill>
                <a:latin typeface="+mj-lt"/>
              </a:rPr>
              <a:t>What the universe is made of (approx.)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27520" y="2116519"/>
            <a:ext cx="548640" cy="419284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827520" y="1622743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008571" y="1622743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2752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802880" y="2978121"/>
            <a:ext cx="548640" cy="333123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802880" y="2484345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7983931" y="2484345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80288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778240" y="1993043"/>
            <a:ext cx="548640" cy="431631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8778240" y="1499267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8959291" y="1499267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77824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753600" y="2427715"/>
            <a:ext cx="548640" cy="388164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753600" y="1933939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34651" y="1933939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75360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728960" y="2716791"/>
            <a:ext cx="548640" cy="359256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728960" y="2223015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0910011" y="2223015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72896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Activity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Go outside on a clear night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Find the Moon and a bright star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 a star-map app to name it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Sketch what you saw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1625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Makes its own light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Very hot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e.g. the Sun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85950"/>
            <a:ext cx="51625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Planet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Reflects light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Orbits a star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e.g. Earth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Star vs planet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27520" y="2712904"/>
            <a:ext cx="548640" cy="359645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827520" y="2219128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008571" y="2219128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2752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802880" y="2419808"/>
            <a:ext cx="548640" cy="388955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802880" y="1926032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7983931" y="1926032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80288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778240" y="2762905"/>
            <a:ext cx="548640" cy="354645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8778240" y="2269129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8959291" y="2269129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77824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753600" y="2077810"/>
            <a:ext cx="548640" cy="42315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753600" y="1584034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934651" y="1584034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75360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728960" y="2909434"/>
            <a:ext cx="548640" cy="339992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728960" y="2415658"/>
            <a:ext cx="548640" cy="493776"/>
          </a:xfrm>
          <a:custGeom>
            <a:avLst/>
            <a:gdLst/>
            <a:ahLst/>
            <a:cxnLst/>
            <a:rect l="l" t="t" r="r" b="b"/>
            <a:pathLst>
              <a:path w="548640" h="493776">
                <a:moveTo>
                  <a:pt x="0" y="493776"/>
                </a:moveTo>
                <a:lnTo>
                  <a:pt x="274320" y="0"/>
                </a:lnTo>
                <a:lnTo>
                  <a:pt x="548640" y="4937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0910011" y="2415658"/>
            <a:ext cx="186538" cy="164592"/>
          </a:xfrm>
          <a:custGeom>
            <a:avLst/>
            <a:gdLst/>
            <a:ahLst/>
            <a:cxnLst/>
            <a:rect l="l" t="t" r="r" b="b"/>
            <a:pathLst>
              <a:path w="186538" h="164592">
                <a:moveTo>
                  <a:pt x="0" y="164592"/>
                </a:moveTo>
                <a:lnTo>
                  <a:pt x="93269" y="0"/>
                </a:lnTo>
                <a:lnTo>
                  <a:pt x="186538" y="1645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728960" y="6035040"/>
            <a:ext cx="548640" cy="27432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Stargaze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constellations.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Visit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planetarium trip.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Read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Books on space.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we can do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2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2190750"/>
            <a:ext cx="83820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Look up at the stars and not down at your feet.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4857750"/>
            <a:ext cx="8382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A FAMOUS PHYSICIST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Ananya Gupta · Class 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Thank you!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Keep looking up!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hool-351">
  <a:themeElements>
    <a:clrScheme name="Morphiq school-351">
      <a:dk1>
        <a:srgbClr val="26201C"/>
      </a:dk1>
      <a:lt1>
        <a:srgbClr val="FFF8F3"/>
      </a:lt1>
      <a:dk2>
        <a:srgbClr val="6A5C53"/>
      </a:dk2>
      <a:lt2>
        <a:srgbClr val="FBE7DC"/>
      </a:lt2>
      <a:accent1>
        <a:srgbClr val="F2545B"/>
      </a:accent1>
      <a:accent2>
        <a:srgbClr val="2E294E"/>
      </a:accent2>
      <a:accent3>
        <a:srgbClr val="F9A03F"/>
      </a:accent3>
      <a:accent4>
        <a:srgbClr val="1B998B"/>
      </a:accent4>
      <a:accent5>
        <a:srgbClr val="FDDAD8"/>
      </a:accent5>
      <a:accent6>
        <a:srgbClr val="DCD5D1"/>
      </a:accent6>
      <a:hlink>
        <a:srgbClr val="F2545B"/>
      </a:hlink>
      <a:folHlink>
        <a:srgbClr val="2E294E"/>
      </a:folHlink>
    </a:clrScheme>
    <a:fontScheme name="Morphiq school-351">
      <a:majorFont>
        <a:latin typeface="Lexend"/>
        <a:ea typeface=""/>
        <a:cs typeface=""/>
      </a:majorFont>
      <a:minorFont>
        <a:latin typeface="Lexe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Wonderful Universe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