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09750"/>
            <a:ext cx="107251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AIR POLLUTION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77190" y="1909043"/>
            <a:ext cx="282892" cy="440031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377190" y="1654439"/>
            <a:ext cx="282892" cy="254604"/>
          </a:xfrm>
          <a:custGeom>
            <a:avLst/>
            <a:gdLst/>
            <a:ahLst/>
            <a:cxnLst/>
            <a:rect l="l" t="t" r="r" b="b"/>
            <a:pathLst>
              <a:path w="282892" h="254604">
                <a:moveTo>
                  <a:pt x="0" y="254604"/>
                </a:moveTo>
                <a:lnTo>
                  <a:pt x="141446" y="0"/>
                </a:lnTo>
                <a:lnTo>
                  <a:pt x="282892" y="254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470545" y="1654439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7719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0110" y="2257115"/>
            <a:ext cx="282892" cy="405224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80110" y="2002512"/>
            <a:ext cx="282892" cy="254603"/>
          </a:xfrm>
          <a:custGeom>
            <a:avLst/>
            <a:gdLst/>
            <a:ahLst/>
            <a:cxnLst/>
            <a:rect l="l" t="t" r="r" b="b"/>
            <a:pathLst>
              <a:path w="282892" h="254603">
                <a:moveTo>
                  <a:pt x="0" y="254603"/>
                </a:moveTo>
                <a:lnTo>
                  <a:pt x="141446" y="0"/>
                </a:lnTo>
                <a:lnTo>
                  <a:pt x="282892" y="25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973465" y="2002512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011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383030" y="2164955"/>
            <a:ext cx="282892" cy="414440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383030" y="1910352"/>
            <a:ext cx="282892" cy="254603"/>
          </a:xfrm>
          <a:custGeom>
            <a:avLst/>
            <a:gdLst/>
            <a:ahLst/>
            <a:cxnLst/>
            <a:rect l="l" t="t" r="r" b="b"/>
            <a:pathLst>
              <a:path w="282892" h="254603">
                <a:moveTo>
                  <a:pt x="0" y="254603"/>
                </a:moveTo>
                <a:lnTo>
                  <a:pt x="141446" y="0"/>
                </a:lnTo>
                <a:lnTo>
                  <a:pt x="282892" y="25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476385" y="1910352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38303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885950" y="2563445"/>
            <a:ext cx="282892" cy="374591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885950" y="2308841"/>
            <a:ext cx="282892" cy="254604"/>
          </a:xfrm>
          <a:custGeom>
            <a:avLst/>
            <a:gdLst/>
            <a:ahLst/>
            <a:cxnLst/>
            <a:rect l="l" t="t" r="r" b="b"/>
            <a:pathLst>
              <a:path w="282892" h="254604">
                <a:moveTo>
                  <a:pt x="0" y="254604"/>
                </a:moveTo>
                <a:lnTo>
                  <a:pt x="141446" y="0"/>
                </a:lnTo>
                <a:lnTo>
                  <a:pt x="282892" y="254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979305" y="2308841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8595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388870" y="2291218"/>
            <a:ext cx="282892" cy="40181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388870" y="2036615"/>
            <a:ext cx="282892" cy="254603"/>
          </a:xfrm>
          <a:custGeom>
            <a:avLst/>
            <a:gdLst/>
            <a:ahLst/>
            <a:cxnLst/>
            <a:rect l="l" t="t" r="r" b="b"/>
            <a:pathLst>
              <a:path w="282892" h="254603">
                <a:moveTo>
                  <a:pt x="0" y="254603"/>
                </a:moveTo>
                <a:lnTo>
                  <a:pt x="141446" y="0"/>
                </a:lnTo>
                <a:lnTo>
                  <a:pt x="282892" y="25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482225" y="2036615"/>
            <a:ext cx="96183" cy="84868"/>
          </a:xfrm>
          <a:custGeom>
            <a:avLst/>
            <a:gdLst/>
            <a:ahLst/>
            <a:cxnLst/>
            <a:rect l="l" t="t" r="r" b="b"/>
            <a:pathLst>
              <a:path w="96183" h="84868">
                <a:moveTo>
                  <a:pt x="0" y="84868"/>
                </a:moveTo>
                <a:lnTo>
                  <a:pt x="48091" y="0"/>
                </a:lnTo>
                <a:lnTo>
                  <a:pt x="96183" y="848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388870" y="6167914"/>
            <a:ext cx="282892" cy="14144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SCIENCE PROJECT · CLASS 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147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147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5000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000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8 – 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852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852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Air Pollution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Causes, effects and clean-air habits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8105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3550" y="1809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33550" y="2562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8105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3550" y="2571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33550" y="3324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8105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3333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33550" y="4086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8105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3550" y="4095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33550" y="4848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8105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4857750"/>
            <a:ext cx="643509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33550" y="5610225"/>
            <a:ext cx="97726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50149" y="1809750"/>
            <a:ext cx="3456051" cy="3695700"/>
          </a:xfrm>
          <a:prstGeom prst="roundRect">
            <a:avLst>
              <a:gd name="adj" fmla="val 38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68575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91535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45399" y="4023360"/>
            <a:ext cx="3265551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72631" y="1809750"/>
            <a:ext cx="4933569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2981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5277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881" y="4232910"/>
            <a:ext cx="4743069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air pollution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1847850"/>
            <a:ext cx="5372481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00" b="1" i="0">
                <a:solidFill>
                  <a:schemeClr val="tx1"/>
                </a:solidFill>
                <a:latin typeface="+mj-lt"/>
              </a:rPr>
              <a:t>Air pollution means harmful gases, smoke and dust mixing with the air we breathe.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3702558"/>
            <a:ext cx="5372481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Vehicles, factories, burning waste and crop stubble release pollutants. They harm our lungs, plants and buildings, and add to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air pollution?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81050" y="2190750"/>
            <a:ext cx="31940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PM2.5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050" y="3619500"/>
            <a:ext cx="31178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tiny particles that enter lungs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561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84700" y="2190750"/>
            <a:ext cx="31940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AQI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4700" y="3619500"/>
            <a:ext cx="31178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index that measures air quality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3115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9750" y="2190750"/>
            <a:ext cx="31940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Winter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9750" y="3619500"/>
            <a:ext cx="31178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when smog is often worst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81050" y="1916430"/>
            <a:ext cx="3397250" cy="3810000"/>
          </a:xfrm>
          <a:prstGeom prst="roundRect">
            <a:avLst>
              <a:gd name="adj" fmla="val 39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2776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77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Particulates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Dust, smoke and soot.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5000" y="1916430"/>
            <a:ext cx="3397250" cy="3810000"/>
          </a:xfrm>
          <a:prstGeom prst="roundRect">
            <a:avLst>
              <a:gd name="adj" fmla="val 39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917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1170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170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Nitrogen oxides, sulphur dioxide.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8950" y="1916430"/>
            <a:ext cx="3397250" cy="3810000"/>
          </a:xfrm>
          <a:prstGeom prst="roundRect">
            <a:avLst>
              <a:gd name="adj" fmla="val 39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5566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756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Ozone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756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Harmful near the ground.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Main pollutants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81050" y="20454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3050" y="1809750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5098" y="1809750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Vehicles and factories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04950" y="2814638"/>
            <a:ext cx="10001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81050" y="30503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105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43050" y="2814638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75098" y="2814638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Cold air holds pollutants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04950" y="3819525"/>
            <a:ext cx="10001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81050" y="40552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05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43050" y="3819525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75098" y="3819525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Sunlight forms ozone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04950" y="4824412"/>
            <a:ext cx="10001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81050" y="50601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105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43050" y="4824412"/>
            <a:ext cx="321754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Smog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75098" y="4824412"/>
            <a:ext cx="6554343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Hazy, unhealthy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smog forms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16140" y="1809750"/>
            <a:ext cx="42900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5157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7453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1390" y="4232910"/>
            <a:ext cx="40995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050" y="1866900"/>
            <a:ext cx="600608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Smear petroleum jelly on a white card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Hang it outside for three days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Look at the dust stuck to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cards from different places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8105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81050" y="1916430"/>
            <a:ext cx="3397250" cy="3810000"/>
          </a:xfrm>
          <a:prstGeom prst="roundRect">
            <a:avLst>
              <a:gd name="adj" fmla="val 39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2776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477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 or 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77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short trips.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45000" y="1916430"/>
            <a:ext cx="3397250" cy="3810000"/>
          </a:xfrm>
          <a:prstGeom prst="roundRect">
            <a:avLst>
              <a:gd name="adj" fmla="val 39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917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1170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burning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170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burn waste or leaves.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8950" y="1916430"/>
            <a:ext cx="3397250" cy="3810000"/>
          </a:xfrm>
          <a:prstGeom prst="roundRect">
            <a:avLst>
              <a:gd name="adj" fmla="val 392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5566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75650" y="3002280"/>
            <a:ext cx="28638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more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75650" y="3764280"/>
            <a:ext cx="28638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Indoor and outdoor plants.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05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3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We do not inherit the earth from our ancestors; we borrow it from our children.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WELL-KNOWN SAYING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Ananya Gupta · Class 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Breathe easy, act today!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353">
  <a:themeElements>
    <a:clrScheme name="Morphiq school-353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school-353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 Pollution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