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Vehicles</c:v>
                </c:pt>
                <c:pt idx="1">
                  <c:v>Industry</c:v>
                </c:pt>
                <c:pt idx="2">
                  <c:v>Dust</c:v>
                </c:pt>
                <c:pt idx="3">
                  <c:v>Burning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26</c:v>
                </c:pt>
                <c:pt idx="2">
                  <c:v>21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Tropical</c:v>
                </c:pt>
                <c:pt idx="1">
                  <c:v>Temperate</c:v>
                </c:pt>
                <c:pt idx="2">
                  <c:v>Boreal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25</c:v>
                </c:pt>
                <c:pt idx="3">
                  <c:v>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Small intestine</c:v>
                </c:pt>
                <c:pt idx="1">
                  <c:v>Stomach</c:v>
                </c:pt>
                <c:pt idx="2">
                  <c:v>Mouth</c:v>
                </c:pt>
                <c:pt idx="3">
                  <c:v>Large intestine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20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Floods</c:v>
                </c:pt>
                <c:pt idx="1">
                  <c:v>Cyclones</c:v>
                </c:pt>
                <c:pt idx="2">
                  <c:v>Earthquakes</c:v>
                </c:pt>
                <c:pt idx="3">
                  <c:v>Droughts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15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Saturn</c:v>
                </c:pt>
                <c:pt idx="1">
                  <c:v>Jupiter</c:v>
                </c:pt>
                <c:pt idx="2">
                  <c:v>Uranus</c:v>
                </c:pt>
                <c:pt idx="3">
                  <c:v>Neptune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32</c:v>
                </c:pt>
                <c:pt idx="2">
                  <c:v>11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SCHOOL PROJECTS MEGA PACK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SCHOOL PROJECTS MEGA PACK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SCHOOL PROJECTS MEGA PACK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SCHOOL PROJECTS MEGA PACK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042099" y="2332852"/>
            <a:ext cx="526694" cy="39765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042099" y="1858827"/>
            <a:ext cx="526695" cy="474025"/>
          </a:xfrm>
          <a:custGeom>
            <a:avLst/>
            <a:gdLst/>
            <a:ahLst/>
            <a:cxnLst/>
            <a:rect l="l" t="t" r="r" b="b"/>
            <a:pathLst>
              <a:path w="526695" h="474025">
                <a:moveTo>
                  <a:pt x="0" y="474025"/>
                </a:moveTo>
                <a:lnTo>
                  <a:pt x="263347" y="0"/>
                </a:lnTo>
                <a:lnTo>
                  <a:pt x="526695" y="4740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215908" y="1858827"/>
            <a:ext cx="179076" cy="158009"/>
          </a:xfrm>
          <a:custGeom>
            <a:avLst/>
            <a:gdLst/>
            <a:ahLst/>
            <a:cxnLst/>
            <a:rect l="l" t="t" r="r" b="b"/>
            <a:pathLst>
              <a:path w="179076" h="158009">
                <a:moveTo>
                  <a:pt x="0" y="158009"/>
                </a:moveTo>
                <a:lnTo>
                  <a:pt x="89538" y="0"/>
                </a:lnTo>
                <a:lnTo>
                  <a:pt x="179076" y="15800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42099" y="6046013"/>
            <a:ext cx="526694" cy="26334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978445" y="2489995"/>
            <a:ext cx="526694" cy="381936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978445" y="2015970"/>
            <a:ext cx="526694" cy="474025"/>
          </a:xfrm>
          <a:custGeom>
            <a:avLst/>
            <a:gdLst/>
            <a:ahLst/>
            <a:cxnLst/>
            <a:rect l="l" t="t" r="r" b="b"/>
            <a:pathLst>
              <a:path w="526694" h="474025">
                <a:moveTo>
                  <a:pt x="0" y="474025"/>
                </a:moveTo>
                <a:lnTo>
                  <a:pt x="263347" y="0"/>
                </a:lnTo>
                <a:lnTo>
                  <a:pt x="526694" y="4740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8152254" y="2015970"/>
            <a:ext cx="179076" cy="158008"/>
          </a:xfrm>
          <a:custGeom>
            <a:avLst/>
            <a:gdLst/>
            <a:ahLst/>
            <a:cxnLst/>
            <a:rect l="l" t="t" r="r" b="b"/>
            <a:pathLst>
              <a:path w="179076" h="158008">
                <a:moveTo>
                  <a:pt x="0" y="158008"/>
                </a:moveTo>
                <a:lnTo>
                  <a:pt x="89538" y="0"/>
                </a:lnTo>
                <a:lnTo>
                  <a:pt x="179076" y="15800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978445" y="6046013"/>
            <a:ext cx="526694" cy="26334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914790" y="2834832"/>
            <a:ext cx="526694" cy="347452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914790" y="2360807"/>
            <a:ext cx="526695" cy="474025"/>
          </a:xfrm>
          <a:custGeom>
            <a:avLst/>
            <a:gdLst/>
            <a:ahLst/>
            <a:cxnLst/>
            <a:rect l="l" t="t" r="r" b="b"/>
            <a:pathLst>
              <a:path w="526695" h="474025">
                <a:moveTo>
                  <a:pt x="0" y="474025"/>
                </a:moveTo>
                <a:lnTo>
                  <a:pt x="263348" y="0"/>
                </a:lnTo>
                <a:lnTo>
                  <a:pt x="526695" y="4740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9088600" y="2360807"/>
            <a:ext cx="179076" cy="158009"/>
          </a:xfrm>
          <a:custGeom>
            <a:avLst/>
            <a:gdLst/>
            <a:ahLst/>
            <a:cxnLst/>
            <a:rect l="l" t="t" r="r" b="b"/>
            <a:pathLst>
              <a:path w="179076" h="158009">
                <a:moveTo>
                  <a:pt x="0" y="158009"/>
                </a:moveTo>
                <a:lnTo>
                  <a:pt x="89538" y="0"/>
                </a:lnTo>
                <a:lnTo>
                  <a:pt x="179076" y="15800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914790" y="6046013"/>
            <a:ext cx="526694" cy="26334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851136" y="2120961"/>
            <a:ext cx="526694" cy="418839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851136" y="1646936"/>
            <a:ext cx="526694" cy="474025"/>
          </a:xfrm>
          <a:custGeom>
            <a:avLst/>
            <a:gdLst/>
            <a:ahLst/>
            <a:cxnLst/>
            <a:rect l="l" t="t" r="r" b="b"/>
            <a:pathLst>
              <a:path w="526694" h="474025">
                <a:moveTo>
                  <a:pt x="0" y="474025"/>
                </a:moveTo>
                <a:lnTo>
                  <a:pt x="263347" y="0"/>
                </a:lnTo>
                <a:lnTo>
                  <a:pt x="526694" y="4740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0024945" y="1646936"/>
            <a:ext cx="179076" cy="158008"/>
          </a:xfrm>
          <a:custGeom>
            <a:avLst/>
            <a:gdLst/>
            <a:ahLst/>
            <a:cxnLst/>
            <a:rect l="l" t="t" r="r" b="b"/>
            <a:pathLst>
              <a:path w="179076" h="158008">
                <a:moveTo>
                  <a:pt x="0" y="158008"/>
                </a:moveTo>
                <a:lnTo>
                  <a:pt x="89538" y="0"/>
                </a:lnTo>
                <a:lnTo>
                  <a:pt x="179076" y="15800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851136" y="6046013"/>
            <a:ext cx="526694" cy="26334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787482" y="2987046"/>
            <a:ext cx="526694" cy="332231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0787482" y="2513021"/>
            <a:ext cx="526694" cy="474025"/>
          </a:xfrm>
          <a:custGeom>
            <a:avLst/>
            <a:gdLst/>
            <a:ahLst/>
            <a:cxnLst/>
            <a:rect l="l" t="t" r="r" b="b"/>
            <a:pathLst>
              <a:path w="526694" h="474025">
                <a:moveTo>
                  <a:pt x="0" y="474025"/>
                </a:moveTo>
                <a:lnTo>
                  <a:pt x="263347" y="0"/>
                </a:lnTo>
                <a:lnTo>
                  <a:pt x="526694" y="4740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0961291" y="2513021"/>
            <a:ext cx="179076" cy="158008"/>
          </a:xfrm>
          <a:custGeom>
            <a:avLst/>
            <a:gdLst/>
            <a:ahLst/>
            <a:cxnLst/>
            <a:rect l="l" t="t" r="r" b="b"/>
            <a:pathLst>
              <a:path w="179076" h="158008">
                <a:moveTo>
                  <a:pt x="0" y="158008"/>
                </a:moveTo>
                <a:lnTo>
                  <a:pt x="89538" y="0"/>
                </a:lnTo>
                <a:lnTo>
                  <a:pt x="179076" y="15800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787482" y="6046013"/>
            <a:ext cx="526694" cy="263347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85800" y="7239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933450"/>
            <a:ext cx="49225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SCHOOL PROJECTS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4257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4257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65600" y="5695950"/>
            <a:ext cx="1587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65600" y="5886450"/>
            <a:ext cx="15875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51244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School Projects Mega Pack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91000"/>
            <a:ext cx="46786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Ready project chapters for classes 6–10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Air Pollution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Save Our Forests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Human Digestive System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Natural Disasters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685800" y="4857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38300" y="4857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Solar System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638300" y="5610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Image placeholder (right-click &gt; Format Shape &gt; Picture fill)"/>
          <p:cNvSpPr/>
          <p:nvPr/>
        </p:nvSpPr>
        <p:spPr>
          <a:xfrm>
            <a:off x="8017764" y="1809750"/>
            <a:ext cx="3488436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152382" y="3444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75342" y="3200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113014" y="4023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Air Pollution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Causes, effects and clean-air habits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1 · Air Pollution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air pollution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00" b="1" i="0">
                <a:solidFill>
                  <a:schemeClr val="tx1"/>
                </a:solidFill>
                <a:latin typeface="+mj-lt"/>
              </a:rPr>
              <a:t>Air pollution means harmful gases, smoke and dust mixing with the air we breathe.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Vehicles, factories, burning waste and crop stubble release pollutants. They harm our lungs, plants and buildings, and add to climate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air pollution?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PM2.5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tiny particles that enter lungs</a:t>
            </a:r>
          </a:p>
        </p:txBody>
      </p:sp>
      <p:sp>
        <p:nvSpPr>
          <p:cNvPr id="6" name="Rectangle 5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AQI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index that measures air quality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Winter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when smog is often worst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Particulates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Dust, smoke and soot.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Nitrogen oxides, sulphur dioxide.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Ozone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Harmful near the ground.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Main pollutants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Emit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Vehicles and factories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Cold air holds pollutants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Sunlight forms ozone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Smog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Hazy, unhealthy air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smog forms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Vehicles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Industry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Dust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Burning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Sources of city air pollution (sample)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Smear petroleum jelly on a white card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Hang it outside for three days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Look at the dust stuck to 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cards from different places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Clean air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Clear blue sky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Easy breathing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Healthy plants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Polluted air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Hazy sky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Coughing and asthma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Damaged leaves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Clean vs polluted air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Walk or cycle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short trips.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burning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Never burn waste or leaves.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Plant more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Indoor and outdoor plants.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We do not inherit the earth from our ancestors; we borrow it from our children.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well-known saying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Save Our Forests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Why forests matter and how we can protect them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2 · Save Our Forests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forests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tx1"/>
                </a:solidFill>
                <a:latin typeface="+mj-lt"/>
              </a:rPr>
              <a:t>Forests are large areas covered with trees, plants and animals living together.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Forests give us oxygen, rain, food, medicine and homes for wildlife. Cutting too many trees causes floods, soil loss and climate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forests?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Earth's land is forest</a:t>
            </a:r>
          </a:p>
        </p:txBody>
      </p:sp>
      <p:sp>
        <p:nvSpPr>
          <p:cNvPr id="6" name="Rectangle 5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land animals live in forests</a:t>
            </a:r>
          </a:p>
        </p:txBody>
      </p:sp>
      <p:sp>
        <p:nvSpPr>
          <p:cNvPr id="9" name="Rectangle 8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 tree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can absorb ~20 kg CO₂ a year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Canopy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Tall trees form a roof.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Understorey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Shrubs and young trees.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Forest floor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Leaves, fungi and insects.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Layers of a forest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Absorb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Trees take in CO₂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Release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Oxygen for us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Hold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Roots stop soil erosion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Bring rain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Water cycle support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forests help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Tropical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Temperate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Boreal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Other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Forest cover by type (sample)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Collect fallen leaves from three trees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Press them in a notebook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Label each with its tree name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Make a class leaf chart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Forest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Cool and shady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Clean air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Rich wildlife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City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Hot concrete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Polluted air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Few animals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Forest vs city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Plant a tree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 your birthday every year.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Save paper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Use both sides.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Spread awareness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Tell friends why trees matter.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The best time to plant a tree was 20 years ago. The second best time is now.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popular proverb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450" b="1" i="0">
                <a:solidFill>
                  <a:schemeClr val="tx1"/>
                </a:solidFill>
                <a:latin typeface="+mj-lt"/>
              </a:rPr>
              <a:t>The Human Digestive System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How our body turns food into energy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3 · The Human Digestive System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digestion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100" b="1" i="0">
                <a:solidFill>
                  <a:schemeClr val="tx1"/>
                </a:solidFill>
                <a:latin typeface="+mj-lt"/>
              </a:rPr>
              <a:t>Digestion is the process of breaking food into small parts the body can absorb.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Food travels from the mouth through the food pipe, stomach and intestines. Juices and enzymes break it down so nutrients pass into the blood.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digestion?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 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length of the digestive tract</a:t>
            </a:r>
          </a:p>
        </p:txBody>
      </p:sp>
      <p:sp>
        <p:nvSpPr>
          <p:cNvPr id="6" name="Rectangle 5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length of the small intestine</a:t>
            </a:r>
          </a:p>
        </p:txBody>
      </p:sp>
      <p:sp>
        <p:nvSpPr>
          <p:cNvPr id="9" name="Rectangle 8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650" b="1" i="0">
                <a:solidFill>
                  <a:schemeClr val="tx1"/>
                </a:solidFill>
                <a:latin typeface="+mj-lt"/>
              </a:rPr>
              <a:t>24–72 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time food takes to pass through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Mouth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Teeth chew, saliva starts digestion.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Stomach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Acids and enzymes churn food.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Intestines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Absorb nutrients and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Main organs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Ingest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Eating and chewing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Digest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Stomach breaks food down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Absorb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Nutrients into blood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Egest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Waste leaves the body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Journey of food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60%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Small intestine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Stomach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Mouth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Large intestine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Where digestion happens (sample)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Chew a piece of bread for one minute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Notice it starts tasting sweet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Saliva turns starch into sugar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what you observed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Healthy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Chew slowly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fibre and fruit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Drink water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Unhealthy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Eating too fast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Junk food daily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Skipping meals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Healthy vs unhealthy habits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Chew well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At least 20 times per bite.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Eat fibre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Fruits, vegetables, whole grains.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 hydrated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Eight glasses of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Let food be thy medicine.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saying attributed to ancient physicians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Natural Disasters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Earthquakes, floods and cyclones — and how to stay safe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4 · Natural Disasters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natural disasters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00" b="1" i="0">
                <a:solidFill>
                  <a:schemeClr val="tx1"/>
                </a:solidFill>
                <a:latin typeface="+mj-lt"/>
              </a:rPr>
              <a:t>A natural disaster is a sudden event in nature that causes great damage and loss of life.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Earthquakes shake the ground, floods cover land with water and cyclones bring strong winds and rain. Preparation saves lives.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natural disasters?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900" b="1" i="0">
                <a:solidFill>
                  <a:schemeClr val="tx1"/>
                </a:solidFill>
                <a:latin typeface="+mj-lt"/>
              </a:rPr>
              <a:t>7,500 km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India's coastline exposed to cyclones</a:t>
            </a:r>
          </a:p>
        </p:txBody>
      </p:sp>
      <p:sp>
        <p:nvSpPr>
          <p:cNvPr id="6" name="Rectangle 5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58%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India's land is earthquake-prone (approx.)</a:t>
            </a:r>
          </a:p>
        </p:txBody>
      </p:sp>
      <p:sp>
        <p:nvSpPr>
          <p:cNvPr id="9" name="Rectangle 8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land is flood-prone (approx.)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Earthquake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Sudden shaking of the ground.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Flood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Overflow of water onto land.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Cyclone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Huge storm with strong winds.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Common disasters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Prepare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Plans and kits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Warn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Alerts and sirens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Respond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Evacuate and rescue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Recover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Rebuild stronger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Disaster safety cycle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Floods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Cyclones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Earthquakes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Droughts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Disasters in India by type (sample)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Make a list of items for an emergency kit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Pack a small box with a torch and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Draw your home's safe exit route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Practise a drill with family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Drop, cover and hold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Stay away from windows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Move to open ground after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Don't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Use lifts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Run outside during shaking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Stand near walls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Earthquake: do and don't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Emergency kit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Torch, water, first aid.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Know your exits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At home and school.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 informed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Follow official alerts.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By failing to prepare, you are preparing to fail.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well-known saying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Our Solar System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 journey around the Sun and its planets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Project 5 · Our Solar System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the solar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50" b="1" i="0">
                <a:solidFill>
                  <a:schemeClr val="tx1"/>
                </a:solidFill>
                <a:latin typeface="+mj-lt"/>
              </a:rPr>
              <a:t>The solar system is the Sun and everything that travels around it — planets, moons, asteroids and comets.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Eight planets orbit the Sun. The four inner planets are rocky, and the four outer planets are giant balls of gas and 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the solar system?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3454400" cy="337413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planets orbit the Sun</a:t>
            </a:r>
          </a:p>
        </p:txBody>
      </p:sp>
      <p:sp>
        <p:nvSpPr>
          <p:cNvPr id="6" name="Rectangle 5"/>
          <p:cNvSpPr/>
          <p:nvPr/>
        </p:nvSpPr>
        <p:spPr>
          <a:xfrm>
            <a:off x="4368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1.3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Earths could fit inside the Sun</a:t>
            </a:r>
          </a:p>
        </p:txBody>
      </p:sp>
      <p:sp>
        <p:nvSpPr>
          <p:cNvPr id="9" name="Rectangle 8"/>
          <p:cNvSpPr/>
          <p:nvPr/>
        </p:nvSpPr>
        <p:spPr>
          <a:xfrm>
            <a:off x="8051800" y="1809750"/>
            <a:ext cx="3454400" cy="337413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for sunlight to reach Earth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Rocky planets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Mercury, Venus, Earth and Mars.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Gas giants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Jupiter and Saturn.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Ice giants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Uranus and Neptune.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Types of planets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Spin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Earth turns once a day</a:t>
            </a:r>
          </a:p>
        </p:txBody>
      </p:sp>
      <p:sp>
        <p:nvSpPr>
          <p:cNvPr id="8" name="Oval 7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Orbit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Earth goes around the Sun in a year</a:t>
            </a:r>
          </a:p>
        </p:txBody>
      </p:sp>
      <p:sp>
        <p:nvSpPr>
          <p:cNvPr id="13" name="Oval 12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Tilt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Earth's tilt gives us seasons</a:t>
            </a:r>
          </a:p>
        </p:txBody>
      </p:sp>
      <p:sp>
        <p:nvSpPr>
          <p:cNvPr id="18" name="Oval 17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Moon orbits Earth monthly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Day, year and seasons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12408" y="20002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1158" y="19431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Saturn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2408" y="28194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8158" y="27241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1158" y="27622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Jupiter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2408" y="36385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8158" y="35433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1158" y="358140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Uranus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12408" y="44577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8158" y="43624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1158" y="4400550"/>
            <a:ext cx="3669792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Neptune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Moons of the giant planets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Make planets from clay or paper balls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Arrange them in order from the Sun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 a string to show each orbit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Label each planet with one fun fact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47625" cy="411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Earth</a:t>
            </a:r>
          </a:p>
        </p:txBody>
      </p:sp>
      <p:sp>
        <p:nvSpPr>
          <p:cNvPr id="6" name="Rectangle 5"/>
          <p:cNvSpPr/>
          <p:nvPr/>
        </p:nvSpPr>
        <p:spPr>
          <a:xfrm>
            <a:off x="952500" y="25336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Liquid water on the surface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Air we can breathe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 moon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09750"/>
            <a:ext cx="523875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6745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057400"/>
            <a:ext cx="47053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5336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762250"/>
            <a:ext cx="4705350" cy="29337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Cold, dry desert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Very thin air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Two small moons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Earth vs Mars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Stargaze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Look for planets on a clear night.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a space book in the library.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Ask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down three questions about space.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10668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62050" y="10668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The universe is full of magical things waiting for us to discover.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2050" y="44958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favourite classroom quote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662">
  <a:themeElements>
    <a:clrScheme name="Morphiq school-662">
      <a:dk1>
        <a:srgbClr val="231F20"/>
      </a:dk1>
      <a:lt1>
        <a:srgbClr val="FFFDF7"/>
      </a:lt1>
      <a:dk2>
        <a:srgbClr val="5F595B"/>
      </a:dk2>
      <a:lt2>
        <a:srgbClr val="FFF1D6"/>
      </a:lt2>
      <a:accent1>
        <a:srgbClr val="FF6392"/>
      </a:accent1>
      <a:accent2>
        <a:srgbClr val="5AA9E6"/>
      </a:accent2>
      <a:accent3>
        <a:srgbClr val="7FC8A9"/>
      </a:accent3>
      <a:accent4>
        <a:srgbClr val="FFC857"/>
      </a:accent4>
      <a:accent5>
        <a:srgbClr val="FFE1E5"/>
      </a:accent5>
      <a:accent6>
        <a:srgbClr val="DCD9D5"/>
      </a:accent6>
      <a:hlink>
        <a:srgbClr val="FF6392"/>
      </a:hlink>
      <a:folHlink>
        <a:srgbClr val="5AA9E6"/>
      </a:folHlink>
    </a:clrScheme>
    <a:fontScheme name="Morphiq school-662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Projects Mega Pack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