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Bubbles per minute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50 cm</c:v>
                </c:pt>
                <c:pt idx="1">
                  <c:v>40 cm</c:v>
                </c:pt>
                <c:pt idx="2">
                  <c:v>30 cm</c:v>
                </c:pt>
                <c:pt idx="3">
                  <c:v>20 cm</c:v>
                </c:pt>
                <c:pt idx="4">
                  <c:v>10 cm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6</c:v>
                </c:pt>
                <c:pt idx="1">
                  <c:v>9</c:v>
                </c:pt>
                <c:pt idx="2">
                  <c:v>14</c:v>
                </c:pt>
                <c:pt idx="3">
                  <c:v>21</c:v>
                </c:pt>
                <c:pt idx="4">
                  <c:v>24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6680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08204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09728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1252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2776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PHOTOSYNTHESIS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85950"/>
            <a:ext cx="10668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6680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08204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09728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1252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2776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PHOTOSYNTHESIS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6680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08204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09728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1252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2776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PHOTOSYNTHESIS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6680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08204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09728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1252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2776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PHOTOSYNTHESIS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5238750"/>
            <a:ext cx="12192000" cy="16192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 flipV="1">
            <a:off x="3048000" y="5481638"/>
            <a:ext cx="180250" cy="129540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6" name="Oval 5"/>
          <p:cNvSpPr/>
          <p:nvPr/>
        </p:nvSpPr>
        <p:spPr>
          <a:xfrm rot="19320000">
            <a:off x="2915869" y="5514022"/>
            <a:ext cx="98450" cy="25908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 rot="2280000">
            <a:off x="3081680" y="5514022"/>
            <a:ext cx="98450" cy="25908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 rot="19320000">
            <a:off x="2915869" y="5692140"/>
            <a:ext cx="98450" cy="2590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 rot="2280000">
            <a:off x="3081680" y="5692140"/>
            <a:ext cx="98450" cy="2590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 rot="19320000">
            <a:off x="2915869" y="5870258"/>
            <a:ext cx="98450" cy="25908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 rot="2280000">
            <a:off x="3081680" y="5870258"/>
            <a:ext cx="98450" cy="25908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 rot="19320000">
            <a:off x="2915869" y="6048375"/>
            <a:ext cx="98450" cy="2590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 rot="2280000">
            <a:off x="3081680" y="6048375"/>
            <a:ext cx="98450" cy="2590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 rot="19320000">
            <a:off x="2915869" y="6226492"/>
            <a:ext cx="98450" cy="25908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 rot="2280000">
            <a:off x="3081680" y="6226492"/>
            <a:ext cx="98450" cy="25908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 rot="19320000">
            <a:off x="2915869" y="6404610"/>
            <a:ext cx="98450" cy="2590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 rot="2280000">
            <a:off x="3081680" y="6404610"/>
            <a:ext cx="98450" cy="2590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8" name="Connector 17"/>
          <p:cNvCxnSpPr/>
          <p:nvPr/>
        </p:nvCxnSpPr>
        <p:spPr>
          <a:xfrm flipV="1">
            <a:off x="6096000" y="5481638"/>
            <a:ext cx="110302" cy="129540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19" name="Oval 18"/>
          <p:cNvSpPr/>
          <p:nvPr/>
        </p:nvSpPr>
        <p:spPr>
          <a:xfrm rot="19320000">
            <a:off x="5963869" y="5514022"/>
            <a:ext cx="98450" cy="25908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 rot="2280000">
            <a:off x="6129680" y="5514022"/>
            <a:ext cx="98450" cy="25908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 rot="19320000">
            <a:off x="5963869" y="5692140"/>
            <a:ext cx="98450" cy="25908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 rot="2280000">
            <a:off x="6129680" y="5692140"/>
            <a:ext cx="98450" cy="25908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 rot="19320000">
            <a:off x="5963869" y="5870258"/>
            <a:ext cx="98450" cy="25908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 rot="2280000">
            <a:off x="6129680" y="5870258"/>
            <a:ext cx="98450" cy="25908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 rot="19320000">
            <a:off x="5963869" y="6048375"/>
            <a:ext cx="98450" cy="25908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 rot="2280000">
            <a:off x="6129680" y="6048375"/>
            <a:ext cx="98450" cy="25908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 rot="19320000">
            <a:off x="5963869" y="6226492"/>
            <a:ext cx="98450" cy="25908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 rot="2280000">
            <a:off x="6129680" y="6226492"/>
            <a:ext cx="98450" cy="25908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 rot="19320000">
            <a:off x="5963869" y="6404610"/>
            <a:ext cx="98450" cy="25908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 rot="2280000">
            <a:off x="6129680" y="6404610"/>
            <a:ext cx="98450" cy="25908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31" name="Connector 30"/>
          <p:cNvCxnSpPr/>
          <p:nvPr/>
        </p:nvCxnSpPr>
        <p:spPr>
          <a:xfrm flipV="1">
            <a:off x="9144000" y="5481638"/>
            <a:ext cx="188024" cy="129540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32" name="Oval 31"/>
          <p:cNvSpPr/>
          <p:nvPr/>
        </p:nvSpPr>
        <p:spPr>
          <a:xfrm rot="19320000">
            <a:off x="9011869" y="5514022"/>
            <a:ext cx="98450" cy="25908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 rot="2280000">
            <a:off x="9177680" y="5514022"/>
            <a:ext cx="98450" cy="25908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 rot="19320000">
            <a:off x="9011869" y="5692140"/>
            <a:ext cx="98450" cy="25908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 rot="2280000">
            <a:off x="9177680" y="5692140"/>
            <a:ext cx="98450" cy="25908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 rot="19320000">
            <a:off x="9011869" y="5870258"/>
            <a:ext cx="98450" cy="25908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 rot="2280000">
            <a:off x="9177680" y="5870258"/>
            <a:ext cx="98450" cy="25908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 rot="19320000">
            <a:off x="9011869" y="6048375"/>
            <a:ext cx="98450" cy="25908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 rot="2280000">
            <a:off x="9177680" y="6048375"/>
            <a:ext cx="98450" cy="25908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 rot="19320000">
            <a:off x="9011869" y="6226492"/>
            <a:ext cx="98450" cy="25908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 rot="2280000">
            <a:off x="9177680" y="6226492"/>
            <a:ext cx="98450" cy="25908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 rot="19320000">
            <a:off x="9011869" y="6404610"/>
            <a:ext cx="98450" cy="25908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 rot="2280000">
            <a:off x="9177680" y="6404610"/>
            <a:ext cx="98450" cy="25908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381000" y="381000"/>
            <a:ext cx="11430000" cy="4476750"/>
          </a:xfrm>
          <a:prstGeom prst="rect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1905000" y="952500"/>
            <a:ext cx="8382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  <a:cs typeface="+mn-cs"/>
              </a:rPr>
              <a:t>BIOLOGY PROJECT</a:t>
            </a:r>
          </a:p>
        </p:txBody>
      </p:sp>
      <p:sp>
        <p:nvSpPr>
          <p:cNvPr id="46" name="Rectangle 45"/>
          <p:cNvSpPr/>
          <p:nvPr/>
        </p:nvSpPr>
        <p:spPr>
          <a:xfrm>
            <a:off x="5715000" y="3505200"/>
            <a:ext cx="7620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1905000" y="4286250"/>
            <a:ext cx="8382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200" b="0" i="0">
                <a:solidFill>
                  <a:schemeClr val="tx1"/>
                </a:solidFill>
                <a:latin typeface="+mn-lt"/>
                <a:cs typeface="+mn-cs"/>
              </a:rPr>
              <a:t>Student Name   ·   Biology   ·   Class XI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28750" y="1285875"/>
            <a:ext cx="9334500" cy="20955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7600" b="1" i="0">
                <a:solidFill>
                  <a:schemeClr val="tx1"/>
                </a:solidFill>
                <a:latin typeface="+mj-lt"/>
                <a:cs typeface="+mj-cs"/>
              </a:rPr>
              <a:t>Photosynthesis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3657600"/>
            <a:ext cx="7620000" cy="57150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How plants turn light into food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885950"/>
            <a:ext cx="3403600" cy="18669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906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" y="28575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Introduction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4394200" y="1885950"/>
            <a:ext cx="3403600" cy="18669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6228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22800" y="28575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Concepts</a:t>
            </a:r>
          </a:p>
        </p:txBody>
      </p:sp>
      <p:sp>
        <p:nvSpPr>
          <p:cNvPr id="9" name="Rectangle 8"/>
          <p:cNvSpPr/>
          <p:nvPr/>
        </p:nvSpPr>
        <p:spPr>
          <a:xfrm>
            <a:off x="8026400" y="1885950"/>
            <a:ext cx="3403600" cy="18669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550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55000" y="28575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Experiment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62000" y="3981450"/>
            <a:ext cx="3403600" cy="18669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906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90600" y="49530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Applications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394200" y="3981450"/>
            <a:ext cx="3403600" cy="18669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6228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22800" y="49530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Summary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6522720" y="1885950"/>
            <a:ext cx="4907280" cy="396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836676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18972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17970" y="4232910"/>
            <a:ext cx="47167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Diagram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1924050"/>
            <a:ext cx="5341620" cy="166420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  <a:cs typeface="+mj-cs"/>
              </a:rPr>
              <a:t>Photosynthesis is the process by which green plants use sunlight, water and carbon dioxide to make glucose and release oxygen.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3708654"/>
            <a:ext cx="5341620" cy="213969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It takes place mainly in the leaves, inside chloroplasts that contain the green pigment chlorophyll. Almost all life on Earth depends on it.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What is photosynthesis?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  <a:cs typeface="+mj-cs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Chlorophyll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Green pigment that absorbs light energy.</a:t>
            </a:r>
          </a:p>
        </p:txBody>
      </p:sp>
      <p:sp>
        <p:nvSpPr>
          <p:cNvPr id="8" name="Rectangle 7"/>
          <p:cNvSpPr/>
          <p:nvPr/>
        </p:nvSpPr>
        <p:spPr>
          <a:xfrm>
            <a:off x="44069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673600" y="220599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736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  <a:cs typeface="+mj-cs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Light reactions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Water is split and energy is captured.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0518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318500" y="220599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185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  <a:cs typeface="+mj-cs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Calvin cycle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Carbon dioxide is fixed into glucose.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Key concepts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2102644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62000" y="210264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  <a:cs typeface="+mj-cs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24000" y="1885950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Absorb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37760" y="1885950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Chlorophyll absorbs sunlight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485900" y="2852738"/>
            <a:ext cx="99441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8" name="Rectangle 7"/>
          <p:cNvSpPr/>
          <p:nvPr/>
        </p:nvSpPr>
        <p:spPr>
          <a:xfrm>
            <a:off x="762000" y="3069431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62000" y="306943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  <a:cs typeface="+mj-cs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24000" y="2852738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Split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937760" y="2852738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Water splits, oxygen released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485900" y="3819525"/>
            <a:ext cx="99441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Rectangle 12"/>
          <p:cNvSpPr/>
          <p:nvPr/>
        </p:nvSpPr>
        <p:spPr>
          <a:xfrm>
            <a:off x="762000" y="4036219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62000" y="403621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  <a:cs typeface="+mj-cs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24000" y="3819525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Store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937760" y="3819525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Energy stored as ATP and NADPH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1485900" y="4786312"/>
            <a:ext cx="99441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8" name="Rectangle 17"/>
          <p:cNvSpPr/>
          <p:nvPr/>
        </p:nvSpPr>
        <p:spPr>
          <a:xfrm>
            <a:off x="762000" y="5003006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62000" y="500300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  <a:cs typeface="+mj-cs"/>
              </a:rP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524000" y="4786312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Build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937760" y="4786312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CO₂ turned into glucose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The process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7696200" y="1885950"/>
            <a:ext cx="3733800" cy="396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962900" y="2152650"/>
            <a:ext cx="32004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1"/>
                </a:solidFill>
                <a:latin typeface="+mn-lt"/>
                <a:cs typeface="+mn-cs"/>
              </a:rPr>
              <a:t>SAFETY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962900" y="2552700"/>
            <a:ext cx="3200400" cy="3009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Keep water away from the lamp and wires.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Experiment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6400800" cy="39052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Place a water plant in a beaker under a lamp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Count oxygen bubbles per minute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Move the lamp closer in steps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Record and plot the bubble rate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Chart (sample data) - right-click &gt; Edit Data"/>
          <p:cNvGraphicFramePr>
            <a:graphicFrameLocks noGrp="1"/>
          </p:cNvGraphicFramePr>
          <p:nvPr/>
        </p:nvGraphicFramePr>
        <p:xfrm>
          <a:off x="762000" y="1885950"/>
          <a:ext cx="6614160" cy="36766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757160" y="1981200"/>
            <a:ext cx="3672840" cy="3390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  <a:cs typeface="+mn-cs"/>
              </a:rPr>
              <a:t>More light gives faster photosynthesis until another factor limits it (sample data).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  <a:cs typeface="+mn-cs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Bubble rate vs light distance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762000" y="1885950"/>
            <a:ext cx="3429000" cy="24566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1936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2665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57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  <a:cs typeface="+mj-cs"/>
              </a:rPr>
              <a:t>Agriculture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Greenhouses boost light and CO₂</a:t>
            </a:r>
          </a:p>
        </p:txBody>
      </p:sp>
      <p:sp>
        <p:nvSpPr>
          <p:cNvPr id="9" name="Image placeholder (right-click &gt; Format Shape &gt; Picture fill)"/>
          <p:cNvSpPr/>
          <p:nvPr/>
        </p:nvSpPr>
        <p:spPr>
          <a:xfrm>
            <a:off x="4381500" y="1885950"/>
            <a:ext cx="3429000" cy="24566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55555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2851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767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 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815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  <a:cs typeface="+mj-cs"/>
              </a:rPr>
              <a:t>Climate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815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Forests absorb carbon dioxide</a:t>
            </a:r>
          </a:p>
        </p:txBody>
      </p:sp>
      <p:sp>
        <p:nvSpPr>
          <p:cNvPr id="15" name="Image placeholder (right-click &gt; Format Shape &gt; Picture fill)"/>
          <p:cNvSpPr/>
          <p:nvPr/>
        </p:nvSpPr>
        <p:spPr>
          <a:xfrm>
            <a:off x="8001000" y="1885950"/>
            <a:ext cx="3429000" cy="24566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9175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9904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096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 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01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  <a:cs typeface="+mj-cs"/>
              </a:rPr>
              <a:t>Energy research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01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Artificial photosynthesis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Real-world applications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  <a:cs typeface="+mj-cs"/>
              </a:rPr>
              <a:t>6CO₂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  <a:cs typeface="+mn-cs"/>
              </a:rPr>
              <a:t>+ 6H₂O → C₆H₁₂O₆ + 6O₂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318000" y="2171700"/>
            <a:ext cx="0" cy="2170938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45466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  <a:cs typeface="+mj-cs"/>
              </a:rPr>
              <a:t>~50%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466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  <a:cs typeface="+mn-cs"/>
              </a:rPr>
              <a:t>of Earth's oxygen from ocean algae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7874000" y="2171700"/>
            <a:ext cx="0" cy="2170938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81026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  <a:cs typeface="+mj-cs"/>
              </a:rPr>
              <a:t>1%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026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  <a:cs typeface="+mn-cs"/>
              </a:rPr>
              <a:t>of sunlight used by most plants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Quick facts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8534400" cy="39052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Plants make food using light, water and CO₂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Chlorophyll in chloroplasts captures light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Oxygen is released as a by-product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Light, CO₂ and temperature control the rate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705600" y="0"/>
            <a:ext cx="54864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 flipH="1" flipV="1">
            <a:off x="8018408" y="1028700"/>
            <a:ext cx="58792" cy="548640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6" name="Oval 5"/>
          <p:cNvSpPr/>
          <p:nvPr/>
        </p:nvSpPr>
        <p:spPr>
          <a:xfrm rot="19320000">
            <a:off x="7629510" y="1275588"/>
            <a:ext cx="333573" cy="877824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 rot="2280000">
            <a:off x="8191317" y="1275588"/>
            <a:ext cx="333573" cy="877824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 rot="19320000">
            <a:off x="7629510" y="2029968"/>
            <a:ext cx="333573" cy="87782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 rot="2280000">
            <a:off x="8191317" y="2029968"/>
            <a:ext cx="333573" cy="87782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 rot="19320000">
            <a:off x="7629510" y="2784348"/>
            <a:ext cx="333573" cy="877824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 rot="2280000">
            <a:off x="8191317" y="2784348"/>
            <a:ext cx="333573" cy="877824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 rot="19320000">
            <a:off x="7629510" y="3538728"/>
            <a:ext cx="333573" cy="87782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 rot="2280000">
            <a:off x="8191317" y="3538728"/>
            <a:ext cx="333573" cy="87782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 rot="19320000">
            <a:off x="7629510" y="4293108"/>
            <a:ext cx="333573" cy="877824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 rot="2280000">
            <a:off x="8191317" y="4293108"/>
            <a:ext cx="333573" cy="877824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 rot="19320000">
            <a:off x="7629510" y="5047488"/>
            <a:ext cx="333573" cy="87782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 rot="2280000">
            <a:off x="8191317" y="5047488"/>
            <a:ext cx="333573" cy="87782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8" name="Connector 17"/>
          <p:cNvCxnSpPr/>
          <p:nvPr/>
        </p:nvCxnSpPr>
        <p:spPr>
          <a:xfrm flipV="1">
            <a:off x="9448800" y="1028700"/>
            <a:ext cx="175852" cy="548640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19" name="Oval 18"/>
          <p:cNvSpPr/>
          <p:nvPr/>
        </p:nvSpPr>
        <p:spPr>
          <a:xfrm rot="19320000">
            <a:off x="9001110" y="1275588"/>
            <a:ext cx="333573" cy="877824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 rot="2280000">
            <a:off x="9562917" y="1275588"/>
            <a:ext cx="333573" cy="877824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 rot="19320000">
            <a:off x="9001110" y="2029968"/>
            <a:ext cx="333573" cy="87782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 rot="2280000">
            <a:off x="9562917" y="2029968"/>
            <a:ext cx="333573" cy="87782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 rot="19320000">
            <a:off x="9001110" y="2784348"/>
            <a:ext cx="333573" cy="877824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 rot="2280000">
            <a:off x="9562917" y="2784348"/>
            <a:ext cx="333573" cy="877824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 rot="19320000">
            <a:off x="9001110" y="3538728"/>
            <a:ext cx="333573" cy="87782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 rot="2280000">
            <a:off x="9562917" y="3538728"/>
            <a:ext cx="333573" cy="87782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 rot="19320000">
            <a:off x="9001110" y="4293108"/>
            <a:ext cx="333573" cy="877824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 rot="2280000">
            <a:off x="9562917" y="4293108"/>
            <a:ext cx="333573" cy="877824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 rot="19320000">
            <a:off x="9001110" y="5047488"/>
            <a:ext cx="333573" cy="87782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 rot="2280000">
            <a:off x="9562917" y="5047488"/>
            <a:ext cx="333573" cy="87782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31" name="Connector 30"/>
          <p:cNvCxnSpPr/>
          <p:nvPr/>
        </p:nvCxnSpPr>
        <p:spPr>
          <a:xfrm flipH="1" flipV="1">
            <a:off x="10732000" y="1028700"/>
            <a:ext cx="88400" cy="548640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32" name="Oval 31"/>
          <p:cNvSpPr/>
          <p:nvPr/>
        </p:nvSpPr>
        <p:spPr>
          <a:xfrm rot="19320000">
            <a:off x="10372710" y="1275588"/>
            <a:ext cx="333573" cy="877824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 rot="2280000">
            <a:off x="10934517" y="1275588"/>
            <a:ext cx="333573" cy="877824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 rot="19320000">
            <a:off x="10372710" y="2029968"/>
            <a:ext cx="333573" cy="877824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 rot="2280000">
            <a:off x="10934517" y="2029968"/>
            <a:ext cx="333573" cy="877824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 rot="19320000">
            <a:off x="10372710" y="2784348"/>
            <a:ext cx="333573" cy="877824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 rot="2280000">
            <a:off x="10934517" y="2784348"/>
            <a:ext cx="333573" cy="877824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 rot="19320000">
            <a:off x="10372710" y="3538728"/>
            <a:ext cx="333573" cy="877824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 rot="2280000">
            <a:off x="10934517" y="3538728"/>
            <a:ext cx="333573" cy="877824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 rot="19320000">
            <a:off x="10372710" y="4293108"/>
            <a:ext cx="333573" cy="877824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 rot="2280000">
            <a:off x="10934517" y="4293108"/>
            <a:ext cx="333573" cy="877824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 rot="19320000">
            <a:off x="10372710" y="5047488"/>
            <a:ext cx="333573" cy="877824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 rot="2280000">
            <a:off x="10934517" y="5047488"/>
            <a:ext cx="333573" cy="877824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762000" y="5048250"/>
            <a:ext cx="5334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  <a:cs typeface="+mn-cs"/>
              </a:rPr>
              <a:t>Student Name · Biology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714500"/>
            <a:ext cx="5181600" cy="20955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  <a:cs typeface="+mj-cs"/>
              </a:rPr>
              <a:t>Thank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3905250"/>
            <a:ext cx="5181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Questions?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science-247">
  <a:themeElements>
    <a:clrScheme name="Morphiq science-247">
      <a:dk1>
        <a:srgbClr val="0C2233"/>
      </a:dk1>
      <a:lt1>
        <a:srgbClr val="F3F8FB"/>
      </a:lt1>
      <a:dk2>
        <a:srgbClr val="4A6070"/>
      </a:dk2>
      <a:lt2>
        <a:srgbClr val="DDEBF3"/>
      </a:lt2>
      <a:accent1>
        <a:srgbClr val="0F5E9C"/>
      </a:accent1>
      <a:accent2>
        <a:srgbClr val="2EB8A6"/>
      </a:accent2>
      <a:accent3>
        <a:srgbClr val="F25F5C"/>
      </a:accent3>
      <a:accent4>
        <a:srgbClr val="FFE066"/>
      </a:accent4>
      <a:accent5>
        <a:srgbClr val="CADCEA"/>
      </a:accent5>
      <a:accent6>
        <a:srgbClr val="CED6DB"/>
      </a:accent6>
      <a:hlink>
        <a:srgbClr val="0F5E9C"/>
      </a:hlink>
      <a:folHlink>
        <a:srgbClr val="2EB8A6"/>
      </a:folHlink>
    </a:clrScheme>
    <a:fontScheme name="Morphiq science-247">
      <a:majorFont>
        <a:latin typeface="Poppins"/>
        <a:ea typeface=""/>
        <a:cs typeface="Poppins"/>
      </a:majorFont>
      <a:minorFont>
        <a:latin typeface="Poppins"/>
        <a:ea typeface=""/>
        <a:cs typeface="Poppi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Photosynthesis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