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Size (µm, log scale idea)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Bacteria</c:v>
                </c:pt>
                <c:pt idx="1">
                  <c:v>Red blood cell</c:v>
                </c:pt>
                <c:pt idx="2">
                  <c:v>Skin cell</c:v>
                </c:pt>
                <c:pt idx="3">
                  <c:v>Egg cell</c:v>
                </c:pt>
                <c:pt idx="4">
                  <c:v>Nerve length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8</c:v>
                </c:pt>
                <c:pt idx="2">
                  <c:v>30</c:v>
                </c:pt>
                <c:pt idx="3">
                  <c:v>100</c:v>
                </c:pt>
                <c:pt idx="4">
                  <c:v>1000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CELL: THE UNIT OF LIFE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CELL: THE UNIT OF LIFE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CELL: THE UNIT OF LIFE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CELL: THE UNIT OF LIFE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Hexagon 3"/>
          <p:cNvSpPr/>
          <p:nvPr/>
        </p:nvSpPr>
        <p:spPr>
          <a:xfrm>
            <a:off x="8032333" y="972346"/>
            <a:ext cx="622524" cy="68107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xagon 4"/>
          <p:cNvSpPr/>
          <p:nvPr/>
        </p:nvSpPr>
        <p:spPr>
          <a:xfrm>
            <a:off x="8688507" y="609600"/>
            <a:ext cx="622524" cy="681074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9344680" y="972346"/>
            <a:ext cx="622524" cy="68107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7376160" y="1335092"/>
            <a:ext cx="622524" cy="681074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8688507" y="1335092"/>
            <a:ext cx="622524" cy="681074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9344680" y="1697838"/>
            <a:ext cx="622524" cy="68107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7376160" y="2060585"/>
            <a:ext cx="622524" cy="681074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8688507" y="2060585"/>
            <a:ext cx="622524" cy="68107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9344680" y="2423331"/>
            <a:ext cx="622524" cy="68107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Hexagon 12"/>
          <p:cNvSpPr/>
          <p:nvPr/>
        </p:nvSpPr>
        <p:spPr>
          <a:xfrm>
            <a:off x="10000854" y="2060585"/>
            <a:ext cx="622524" cy="681074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Hexagon 13"/>
          <p:cNvSpPr/>
          <p:nvPr/>
        </p:nvSpPr>
        <p:spPr>
          <a:xfrm>
            <a:off x="7376160" y="2786077"/>
            <a:ext cx="622524" cy="681074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8032333" y="3148823"/>
            <a:ext cx="622524" cy="681074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Hexagon 15"/>
          <p:cNvSpPr/>
          <p:nvPr/>
        </p:nvSpPr>
        <p:spPr>
          <a:xfrm>
            <a:off x="8688507" y="2786077"/>
            <a:ext cx="622524" cy="68107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Hexagon 16"/>
          <p:cNvSpPr/>
          <p:nvPr/>
        </p:nvSpPr>
        <p:spPr>
          <a:xfrm>
            <a:off x="9344680" y="3148823"/>
            <a:ext cx="622524" cy="681074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Hexagon 17"/>
          <p:cNvSpPr/>
          <p:nvPr/>
        </p:nvSpPr>
        <p:spPr>
          <a:xfrm>
            <a:off x="10000854" y="2786077"/>
            <a:ext cx="622524" cy="681074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Hexagon 18"/>
          <p:cNvSpPr/>
          <p:nvPr/>
        </p:nvSpPr>
        <p:spPr>
          <a:xfrm>
            <a:off x="7376160" y="3511569"/>
            <a:ext cx="622524" cy="68107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Hexagon 19"/>
          <p:cNvSpPr/>
          <p:nvPr/>
        </p:nvSpPr>
        <p:spPr>
          <a:xfrm>
            <a:off x="10000854" y="3511569"/>
            <a:ext cx="622524" cy="681074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Hexagon 20"/>
          <p:cNvSpPr/>
          <p:nvPr/>
        </p:nvSpPr>
        <p:spPr>
          <a:xfrm>
            <a:off x="8688507" y="4237061"/>
            <a:ext cx="622524" cy="681074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Hexagon 21"/>
          <p:cNvSpPr/>
          <p:nvPr/>
        </p:nvSpPr>
        <p:spPr>
          <a:xfrm>
            <a:off x="9344680" y="4599808"/>
            <a:ext cx="622524" cy="681074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3" name="Connector 22"/>
          <p:cNvCxnSpPr/>
          <p:nvPr/>
        </p:nvCxnSpPr>
        <p:spPr>
          <a:xfrm>
            <a:off x="609600" y="5486400"/>
            <a:ext cx="109728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609600" y="609600"/>
            <a:ext cx="64008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BIOLOGY PROJECT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9600" y="563880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9600" y="582930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Student Name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267200" y="563880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SUBJECT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267200" y="582930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Biology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924800" y="563880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CLASS / YEAR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924800" y="582930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Class XI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047750"/>
            <a:ext cx="64008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Cell: The Unit of Life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476750"/>
            <a:ext cx="603504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Structure and function of plant and animal cells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3505200" cy="2019300"/>
          </a:xfrm>
          <a:prstGeom prst="roundRect">
            <a:avLst>
              <a:gd name="adj" fmla="val 103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733550"/>
            <a:ext cx="35052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43400" y="1733550"/>
            <a:ext cx="3505200" cy="2019300"/>
          </a:xfrm>
          <a:prstGeom prst="roundRect">
            <a:avLst>
              <a:gd name="adj" fmla="val 103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43400" y="1733550"/>
            <a:ext cx="35052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Concepts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733550"/>
            <a:ext cx="3505200" cy="2019300"/>
          </a:xfrm>
          <a:prstGeom prst="roundRect">
            <a:avLst>
              <a:gd name="adj" fmla="val 103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77200" y="1733550"/>
            <a:ext cx="35052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058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58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Experiment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09600" y="3981450"/>
            <a:ext cx="3505200" cy="2019300"/>
          </a:xfrm>
          <a:prstGeom prst="roundRect">
            <a:avLst>
              <a:gd name="adj" fmla="val 103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09600" y="3981450"/>
            <a:ext cx="35052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82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Applications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43400" y="3981450"/>
            <a:ext cx="3505200" cy="2019300"/>
          </a:xfrm>
          <a:prstGeom prst="roundRect">
            <a:avLst>
              <a:gd name="adj" fmla="val 103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43400" y="3981450"/>
            <a:ext cx="35052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57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Summary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INTRODUCTION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oundRect">
            <a:avLst>
              <a:gd name="adj" fmla="val 73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850" b="1" i="0">
                <a:solidFill>
                  <a:schemeClr val="tx1"/>
                </a:solidFill>
                <a:latin typeface="+mj-lt"/>
              </a:rPr>
              <a:t>A cell is the smallest structural and functional unit of life; every living thing is made of one or more cells.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Plant and animal cells share a nucleus, cytoplasm and cell membrane. Plant cells also have a cell wall, chloroplasts and a large vacuole.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What is cells?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CONCEPTS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34798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76300" y="216027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Nucleus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Control centre with genetic material.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56100" y="1893570"/>
            <a:ext cx="34798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622800" y="216027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Mitochondria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Powerhouse that releases energy.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02600" y="1893570"/>
            <a:ext cx="34798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369300" y="216027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Cell membrane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Controls what enters and leaves.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HOW IT WORKS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988344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Peel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Onion skin layer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609600" y="3031331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Stain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drop of iodine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609600" y="4074319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Mount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Cover slip on slide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609600" y="5117306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Observe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Under the microscope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Viewing cells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DATA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Part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Plant cell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Animal cell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Cell wall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Present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Absent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Chloroplast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Present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Absent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Vacuole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Large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Small or none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Reference values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Plant vs animal cell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TRY IT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41920" y="1733550"/>
            <a:ext cx="3840480" cy="4267200"/>
          </a:xfrm>
          <a:prstGeom prst="roundRect">
            <a:avLst>
              <a:gd name="adj" fmla="val 545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41920" y="1733550"/>
            <a:ext cx="384048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SAFETY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Handle slides and blades carefully.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Peel a thin layer of onion skin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Place it on a slide with water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Add a drop of iodine stain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Observe and draw the cells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RESULTS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Illustrative sizes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Approximate cell sizes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APPLICATIONS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Medicine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Understanding diseases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Biotechnology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Growing tissues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Agriculture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Better crop varieties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Real-world applications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REMEMBER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3505200" cy="3499104"/>
          </a:xfrm>
          <a:prstGeom prst="roundRect">
            <a:avLst>
              <a:gd name="adj" fmla="val 5988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1665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cells first observed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733550"/>
            <a:ext cx="3505200" cy="3499104"/>
          </a:xfrm>
          <a:prstGeom prst="roundRect">
            <a:avLst>
              <a:gd name="adj" fmla="val 59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600" b="1" i="0">
                <a:solidFill>
                  <a:schemeClr val="tx1"/>
                </a:solidFill>
                <a:latin typeface="+mj-lt"/>
              </a:rPr>
              <a:t>37 trillion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cells in a human body (approx.)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77200" y="1733550"/>
            <a:ext cx="3505200" cy="3499104"/>
          </a:xfrm>
          <a:prstGeom prst="roundRect">
            <a:avLst>
              <a:gd name="adj" fmla="val 59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cell in bacteria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Quick facts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SUMMARY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All living things are made of cells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The nucleus controls the cell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Plant cells have walls and chloroplasts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Cells come from existing cells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Student Name · Biology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cience-495">
  <a:themeElements>
    <a:clrScheme name="Morphiq science-495">
      <a:dk1>
        <a:srgbClr val="F1EEFF"/>
      </a:dk1>
      <a:lt1>
        <a:srgbClr val="0B0820"/>
      </a:lt1>
      <a:dk2>
        <a:srgbClr val="A8A1CF"/>
      </a:dk2>
      <a:lt2>
        <a:srgbClr val="17123A"/>
      </a:lt2>
      <a:accent1>
        <a:srgbClr val="00F5D4"/>
      </a:accent1>
      <a:accent2>
        <a:srgbClr val="F15BB5"/>
      </a:accent2>
      <a:accent3>
        <a:srgbClr val="FEE440"/>
      </a:accent3>
      <a:accent4>
        <a:srgbClr val="9B5DE5"/>
      </a:accent4>
      <a:accent5>
        <a:srgbClr val="093340"/>
      </a:accent5>
      <a:accent6>
        <a:srgbClr val="302D44"/>
      </a:accent6>
      <a:hlink>
        <a:srgbClr val="00F5D4"/>
      </a:hlink>
      <a:folHlink>
        <a:srgbClr val="F15BB5"/>
      </a:folHlink>
    </a:clrScheme>
    <a:fontScheme name="Morphiq science-495">
      <a:majorFont>
        <a:latin typeface="Sora"/>
        <a:ea typeface=""/>
        <a:cs typeface=""/>
      </a:majorFont>
      <a:minorFont>
        <a:latin typeface="So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Cell: The Unit of Life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