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Acceleration (m/s²)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0.5 kg</c:v>
                </c:pt>
                <c:pt idx="1">
                  <c:v>1.0 kg</c:v>
                </c:pt>
                <c:pt idx="2">
                  <c:v>1.5 kg</c:v>
                </c:pt>
                <c:pt idx="3">
                  <c:v>2.0 kg</c:v>
                </c:pt>
                <c:pt idx="4">
                  <c:v>2.5 kg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4.0</c:v>
                </c:pt>
                <c:pt idx="1">
                  <c:v>2.0</c:v>
                </c:pt>
                <c:pt idx="2">
                  <c:v>1.3</c:v>
                </c:pt>
                <c:pt idx="3">
                  <c:v>1.0</c:v>
                </c:pt>
                <c:pt idx="4">
                  <c:v>0.8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NEWTON'S LAWS OF MOTION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NEWTON'S LAWS OF MOTION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NEWTON'S LAWS OF MOTION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NEWTON'S LAWS OF MOTION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5684520" y="1371600"/>
            <a:ext cx="822960" cy="8229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153025" y="1368171"/>
            <a:ext cx="1885950" cy="829818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5618526" y="2059049"/>
            <a:ext cx="210495" cy="21049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4724400" y="1179576"/>
            <a:ext cx="2743200" cy="1207008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405624" y="1057270"/>
            <a:ext cx="335641" cy="33564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295775" y="990981"/>
            <a:ext cx="3600450" cy="1584198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523907" y="1261445"/>
            <a:ext cx="219274" cy="21927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3867150" y="802386"/>
            <a:ext cx="4457700" cy="1961388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113130" y="1844142"/>
            <a:ext cx="312580" cy="3125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3723999" y="1257141"/>
            <a:ext cx="30969" cy="3096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222796" y="2881641"/>
            <a:ext cx="24072" cy="2407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131178" y="1280960"/>
            <a:ext cx="22174" cy="2217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53273" y="278033"/>
            <a:ext cx="31041" cy="3104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1971534" y="320473"/>
            <a:ext cx="15229" cy="1522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469152" y="750004"/>
            <a:ext cx="22927" cy="2292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366884" y="1120300"/>
            <a:ext cx="18617" cy="1861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935041" y="150473"/>
            <a:ext cx="29412" cy="2941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426942" y="750669"/>
            <a:ext cx="27837" cy="2783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554326" y="2029431"/>
            <a:ext cx="16246" cy="1624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3024066" y="930336"/>
            <a:ext cx="26429" cy="2642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5430952" y="1709283"/>
            <a:ext cx="30809" cy="3080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1856172" y="2244448"/>
            <a:ext cx="20955" cy="2095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3923734" y="1080592"/>
            <a:ext cx="17664" cy="1766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3593118" y="1830990"/>
            <a:ext cx="28317" cy="2831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9033800" y="2097797"/>
            <a:ext cx="23045" cy="2304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11517659" y="105552"/>
            <a:ext cx="26930" cy="2693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272766" y="531252"/>
            <a:ext cx="30000" cy="3000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2299117" y="858698"/>
            <a:ext cx="26893" cy="2689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3599751" y="828622"/>
            <a:ext cx="22503" cy="2250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1073213" y="2468490"/>
            <a:ext cx="24488" cy="2448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873101" y="2705175"/>
            <a:ext cx="20280" cy="2028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9564655" y="1138729"/>
            <a:ext cx="20195" cy="2019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2322530" y="1799275"/>
            <a:ext cx="22952" cy="2295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3405520" y="317963"/>
            <a:ext cx="22177" cy="2217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0759050" y="1343465"/>
            <a:ext cx="32664" cy="3266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864778" y="3017238"/>
            <a:ext cx="21960" cy="2196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097653" y="2869283"/>
            <a:ext cx="15794" cy="1579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435435" y="3241359"/>
            <a:ext cx="22760" cy="2276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6356639" y="738091"/>
            <a:ext cx="21738" cy="2173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6862775" y="2747079"/>
            <a:ext cx="21956" cy="2195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6139710" y="1380788"/>
            <a:ext cx="18886" cy="1888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6851106" y="1869489"/>
            <a:ext cx="28457" cy="2845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619890" y="1272496"/>
            <a:ext cx="21228" cy="2122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384518" y="3031250"/>
            <a:ext cx="28186" cy="2818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6104700" y="1843722"/>
            <a:ext cx="15290" cy="1529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7052567" y="3214963"/>
            <a:ext cx="18049" cy="1804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686990" y="1017188"/>
            <a:ext cx="27323" cy="2732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98780" y="2745339"/>
            <a:ext cx="18490" cy="1849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3684459" y="2806290"/>
            <a:ext cx="21934" cy="2193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7620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62000" y="58674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Student Name   ·   Physics   ·   Class XI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4700" b="1" i="0" spc="50">
                <a:solidFill>
                  <a:schemeClr val="tx1"/>
                </a:solidFill>
                <a:latin typeface="+mj-lt"/>
              </a:rPr>
              <a:t>NEWTON'S LAWS OF MOTION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Force, mass and motion explained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Concepts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Experiment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Applications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762000" y="4933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14500" y="4933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714500" y="5686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Image placeholder (right-click &gt; Format Shape &gt; Picture fill)"/>
          <p:cNvSpPr/>
          <p:nvPr/>
        </p:nvSpPr>
        <p:spPr>
          <a:xfrm>
            <a:off x="7993380" y="1885950"/>
            <a:ext cx="3436620" cy="3695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102090" y="3520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925050" y="3276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088630" y="4099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INTRODUCTION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Newton's three laws describe how objects move when forces act on them.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They explain everything from a rolling ball to rockets and planets, and they form the foundation of classical mechanics.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WHAT IS NEWTON'S LAWS?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CONCEPTS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First law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Objects keep their state of motion unless a force acts.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Second law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Force equals mass times acceleration (F = ma).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Third law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Every action has an equal and opposite reaction.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DATA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Law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Why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Seatbelts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First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Body keeps moving when the car stops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Pushing a trolley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Second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More force, more acceleration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Rocket launch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Third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Gas pushed down, rocket pushed up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Reference values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EVERYDAY EXAMPLES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TRY IT</a:t>
            </a:r>
          </a:p>
        </p:txBody>
      </p:sp>
      <p:sp>
        <p:nvSpPr>
          <p:cNvPr id="5" name="Rectangle 4"/>
          <p:cNvSpPr/>
          <p:nvPr/>
        </p:nvSpPr>
        <p:spPr>
          <a:xfrm>
            <a:off x="7696200" y="1885950"/>
            <a:ext cx="3733800" cy="39624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SAFETY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Keep the ramp stable and stand clear of moving trolleys.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Roll a trolley down a ramp with a fixed force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Add masses to the trolley step by step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Time the trolley over a fixed distance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Calculate acceleration for each mass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RESULTS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With the same force, acceleration falls as mass rises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ACCELERATION VS MASS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APPLICATIONS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Vehicles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Brakes, airbags and seatbelts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Sports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Kicking, throwing and running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Space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Rockets and satellites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REAL-WORLD APPLICATIONS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REMEMBER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000" b="1" i="0">
                <a:solidFill>
                  <a:schemeClr val="accent1"/>
                </a:solidFill>
                <a:latin typeface="+mj-lt"/>
              </a:rPr>
              <a:t>F = ma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second law in one line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 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force to accelerate 1 kg at 1 m/s²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1687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year the laws were published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QUICK FACTS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SUMMARY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Objects resist changes in motion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Force causes acceleration (F = ma)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Forces come in action–reaction pairs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The laws explain motion all around us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Student Name · Physics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 spc="5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cience-499">
  <a:themeElements>
    <a:clrScheme name="Morphiq science-499">
      <a:dk1>
        <a:srgbClr val="E8F3EE"/>
      </a:dk1>
      <a:lt1>
        <a:srgbClr val="0B2B26"/>
      </a:lt1>
      <a:dk2>
        <a:srgbClr val="9DBCB2"/>
      </a:dk2>
      <a:lt2>
        <a:srgbClr val="163832"/>
      </a:lt2>
      <a:accent1>
        <a:srgbClr val="DAF7A6"/>
      </a:accent1>
      <a:accent2>
        <a:srgbClr val="FFC300"/>
      </a:accent2>
      <a:accent3>
        <a:srgbClr val="FF5733"/>
      </a:accent3>
      <a:accent4>
        <a:srgbClr val="8EE3EF"/>
      </a:accent4>
      <a:accent5>
        <a:srgbClr val="30503D"/>
      </a:accent5>
      <a:accent6>
        <a:srgbClr val="2E4B46"/>
      </a:accent6>
      <a:hlink>
        <a:srgbClr val="DAF7A6"/>
      </a:hlink>
      <a:folHlink>
        <a:srgbClr val="FFC300"/>
      </a:folHlink>
    </a:clrScheme>
    <a:fontScheme name="Morphiq science-499">
      <a:majorFont>
        <a:latin typeface="Josefin Sans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Newton's Laws of Motion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