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Pins lifted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6</c:v>
                </c:pt>
                <c:pt idx="2">
                  <c:v>10</c:v>
                </c:pt>
                <c:pt idx="3">
                  <c:v>13</c:v>
                </c:pt>
                <c:pt idx="4">
                  <c:v>17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Bubbles per minute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50 cm</c:v>
                </c:pt>
                <c:pt idx="1">
                  <c:v>40 cm</c:v>
                </c:pt>
                <c:pt idx="2">
                  <c:v>30 cm</c:v>
                </c:pt>
                <c:pt idx="3">
                  <c:v>20 cm</c:v>
                </c:pt>
                <c:pt idx="4">
                  <c:v>10 cm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14</c:v>
                </c:pt>
                <c:pt idx="3">
                  <c:v>21</c:v>
                </c:pt>
                <c:pt idx="4">
                  <c:v>24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Current (A)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1 V</c:v>
                </c:pt>
                <c:pt idx="1">
                  <c:v>2 V</c:v>
                </c:pt>
                <c:pt idx="2">
                  <c:v>3 V</c:v>
                </c:pt>
                <c:pt idx="3">
                  <c:v>4 V</c:v>
                </c:pt>
                <c:pt idx="4">
                  <c:v>5 V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Acceleration (m/s²)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0.5 kg</c:v>
                </c:pt>
                <c:pt idx="1">
                  <c:v>1.0 kg</c:v>
                </c:pt>
                <c:pt idx="2">
                  <c:v>1.5 kg</c:v>
                </c:pt>
                <c:pt idx="3">
                  <c:v>2.0 kg</c:v>
                </c:pt>
                <c:pt idx="4">
                  <c:v>2.5 kg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4.0</c:v>
                </c:pt>
                <c:pt idx="1">
                  <c:v>2.0</c:v>
                </c:pt>
                <c:pt idx="2">
                  <c:v>1.3</c:v>
                </c:pt>
                <c:pt idx="3">
                  <c:v>1.0</c:v>
                </c:pt>
                <c:pt idx="4">
                  <c:v>0.8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Lemon</c:v>
                </c:pt>
                <c:pt idx="1">
                  <c:v>Vinegar</c:v>
                </c:pt>
                <c:pt idx="2">
                  <c:v>Milk</c:v>
                </c:pt>
                <c:pt idx="3">
                  <c:v>Water</c:v>
                </c:pt>
                <c:pt idx="4">
                  <c:v>Soap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6.5</c:v>
                </c:pt>
                <c:pt idx="3">
                  <c:v>7</c:v>
                </c:pt>
                <c:pt idx="4">
                  <c:v>10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0 mL</c:v>
                </c:pt>
                <c:pt idx="1">
                  <c:v>5 mL</c:v>
                </c:pt>
                <c:pt idx="2">
                  <c:v>10 mL</c:v>
                </c:pt>
                <c:pt idx="3">
                  <c:v>15 mL</c:v>
                </c:pt>
                <c:pt idx="4">
                  <c:v>20 mL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1.5</c:v>
                </c:pt>
                <c:pt idx="1">
                  <c:v>2.2</c:v>
                </c:pt>
                <c:pt idx="2">
                  <c:v>3.5</c:v>
                </c:pt>
                <c:pt idx="3">
                  <c:v>7.0</c:v>
                </c:pt>
                <c:pt idx="4">
                  <c:v>11.8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Size (µm, log scale idea)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Bacteria</c:v>
                </c:pt>
                <c:pt idx="1">
                  <c:v>Red blood cell</c:v>
                </c:pt>
                <c:pt idx="2">
                  <c:v>Skin cell</c:v>
                </c:pt>
                <c:pt idx="3">
                  <c:v>Egg cell</c:v>
                </c:pt>
                <c:pt idx="4">
                  <c:v>Nerve length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8</c:v>
                </c:pt>
                <c:pt idx="2">
                  <c:v>30</c:v>
                </c:pt>
                <c:pt idx="3">
                  <c:v>100</c:v>
                </c:pt>
                <c:pt idx="4">
                  <c:v>1000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SCIENCE COURSE — FULL TERM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SCIENCE COURSE — FULL TERM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SCIENCE COURSE — FULL TERM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SCIENCE COURSE — FULL TERM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1964531" y="3429000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1178719" y="4109534"/>
            <a:ext cx="78581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785812" y="3429000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785812" y="2748466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1178719" y="2748466"/>
            <a:ext cx="78581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964531" y="2748466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2357438" y="3429000"/>
            <a:ext cx="565784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895826" y="4109534"/>
            <a:ext cx="282893" cy="48998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95826" y="2258482"/>
            <a:ext cx="282893" cy="48998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2153126" y="3224689"/>
            <a:ext cx="408622" cy="408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760220" y="3905222"/>
            <a:ext cx="408622" cy="4086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74408" y="3905222"/>
            <a:ext cx="408622" cy="40862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1501" y="3224689"/>
            <a:ext cx="408622" cy="40862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74407" y="2544155"/>
            <a:ext cx="408622" cy="408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760220" y="2544155"/>
            <a:ext cx="408622" cy="4086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781776" y="3287554"/>
            <a:ext cx="282892" cy="2828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54380" y="4458072"/>
            <a:ext cx="282892" cy="2828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54380" y="2117036"/>
            <a:ext cx="282892" cy="2828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SCIENCE COURSE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1475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1475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5000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MODULES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5000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8525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EDITION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8525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Science Course — Full Term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Lectures with diagrams, data and quizzes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Magnetism</a:t>
            </a:r>
          </a:p>
        </p:txBody>
      </p:sp>
      <p:sp>
        <p:nvSpPr>
          <p:cNvPr id="6" name="Rectangle 5"/>
          <p:cNvSpPr/>
          <p:nvPr/>
        </p:nvSpPr>
        <p:spPr>
          <a:xfrm>
            <a:off x="43942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Photosynthesis</a:t>
            </a:r>
          </a:p>
        </p:txBody>
      </p:sp>
      <p:sp>
        <p:nvSpPr>
          <p:cNvPr id="9" name="Rectangle 8"/>
          <p:cNvSpPr/>
          <p:nvPr/>
        </p:nvSpPr>
        <p:spPr>
          <a:xfrm>
            <a:off x="80264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Electricity and Circuits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Newton's Laws of Motion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942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Acids, Bases and Salts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264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55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50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Acids, Bases and Salts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Magnetism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Poles, fields and everyday 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1 · Magnetism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00" b="1" i="0">
                <a:solidFill>
                  <a:schemeClr val="tx1"/>
                </a:solidFill>
                <a:latin typeface="+mj-lt"/>
              </a:rPr>
              <a:t>Magnetism is the force by which magnets attract iron and attract or repel other magnets.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Every magnet has a north and a south pole. Like poles repel and unlike poles attract. The space around a magnet where its force acts is its magnetic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magnets?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Poles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North and south ends of a magnet.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Magnetic field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Region where the force acts.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Electromagnet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coil that becomes a magnet with current.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762000" y="21026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Wrap wire round a nail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762000" y="306943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Attach to a cell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762000" y="403621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Pick up pins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762000" y="500300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Switch off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Pins drop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Making an electromagnet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Object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Material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Attracted?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Paper clip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Steel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Yes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Coin (most)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Alloy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Pencil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Wood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Magnetic or not?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magnets away from phones and cards.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Sprinkle iron filings on paper over a magnet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Tap the paper gently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Observe the field pattern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Draw the field lines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Electromagnet strength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Pins lifted vs number of coils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Compass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Navigation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Motors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Fans and vehicles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MRI scanners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poles in every magnet</a:t>
            </a:r>
          </a:p>
        </p:txBody>
      </p:sp>
      <p:sp>
        <p:nvSpPr>
          <p:cNvPr id="6" name="Rectangle 5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Earth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behaves like a giant magnet</a:t>
            </a:r>
          </a:p>
        </p:txBody>
      </p:sp>
      <p:sp>
        <p:nvSpPr>
          <p:cNvPr id="9" name="Rectangle 8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Maglev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trains float on magnets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Magnets have two poles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Like poles repel, unlike attract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Fields can be seen with iron filings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can create magnetism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Photosynthesis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How plants turn light into food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2 · Photosynthesis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Photosynthesis is the process by which green plants use sunlight, water and carbon dioxide to make glucose and release oxygen.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It takes place mainly in the leaves, inside chloroplasts that contain the green pigment chlorophyll. Almost all life on Earth depends on it.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photosynthesis?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Chlorophyll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Green pigment that absorbs light energy.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Light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Water is split and energy is captured.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Calvin cycle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Carbon dioxide is fixed into glucose.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762000" y="21026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Absorb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Chlorophyll absorbs sunlight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762000" y="306943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Split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Water splits, oxygen released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762000" y="403621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Energy stored as ATP and NADPH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762000" y="500300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CO₂ turned into glucose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process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Factor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Effect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Light intensity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Rate rises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Levels off when saturated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CO₂ level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Rate rises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Levels off at high CO₂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Temperature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Rises then falls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Enzymes denature above ~40 °C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Factors affecting the rate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water away from the lamp and wires.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Place a water plant in a beaker under a lamp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Count oxygen bubbles per minute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Move the lamp closer in steps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Record and plot the bubble rate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More light gives faster photosynthesis until another factor limits it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Bubble rate vs light distance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Agriculture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Greenhouses boost light and CO₂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Climate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Forests absorb carbon dioxide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Energy research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Artificial photosynthesis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6CO₂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+ 6H₂O → C₆H₁₂O₆ + 6O₂</a:t>
            </a:r>
          </a:p>
        </p:txBody>
      </p:sp>
      <p:sp>
        <p:nvSpPr>
          <p:cNvPr id="6" name="Rectangle 5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~50%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Earth's oxygen from ocean algae</a:t>
            </a:r>
          </a:p>
        </p:txBody>
      </p:sp>
      <p:sp>
        <p:nvSpPr>
          <p:cNvPr id="9" name="Rectangle 8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sunlight used by most plants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Plants make food using light, water and CO₂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Chlorophyll in chloroplasts captures light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Oxygen is released as a by-product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Light, CO₂ and temperature control the rate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Electricity and Circuits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Current, voltage and resistance made simple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3 · Electricity and Circuits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Electricity is the flow of electric charge through a conductor, usually as moving electrons in a wire.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circuit is a closed path for current. Voltage pushes charge, resistance opposes it, and Ohm's law links them: V = I × 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electric circuits?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Current (I)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Flow of charge, measured in amperes.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Voltage (V)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Electric push, measured in volts.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Resistance (R)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Opposition to current, in ohms.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762000" y="21026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Cell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Source of voltage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762000" y="306943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Wire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Path for current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762000" y="403621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Switch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Opens or closes the path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762000" y="500300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Bulb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Glows when current flows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Building a simple circuit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Feature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Series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Parallel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Current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Same everywhere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Splits in branches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If one bulb fails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All go off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Others stay 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Used 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Decorative lights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House wiring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Series vs parallel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Use low-voltage cells only; never touch mains wiring.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Connect a cell, switch and bulb with wires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Close the switch and observe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a second bulb in series, then in parallel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brightness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For a 10 Ω resistor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Current vs voltage (Ohm's law)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Homes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Lighting and appliances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Electronics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Phones and computers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Transport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Electric vehicles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V = IR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Ohm's law</a:t>
            </a:r>
          </a:p>
        </p:txBody>
      </p:sp>
      <p:sp>
        <p:nvSpPr>
          <p:cNvPr id="6" name="Rectangle 5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= 1 coulomb per second</a:t>
            </a:r>
          </a:p>
        </p:txBody>
      </p:sp>
      <p:sp>
        <p:nvSpPr>
          <p:cNvPr id="9" name="Rectangle 8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230 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household supply in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needs a closed path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Voltage drives current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Resistance limits current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Series and parallel behave differently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Newton's Laws of Motion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Force, mass and motion explained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4 · Newton's Laws of Motion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Newton's three laws describe how objects move when forces act on them.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They explain everything from a rolling ball to rockets and planets, and they form the foundation of classical mechanics.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Newton's laws?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First law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Objects keep their state of motion unless a force acts.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Second law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Force equals mass times acceleration (F = ma).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Third law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Every action has an equal and opposite reaction.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762000" y="21026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Draw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Free-body diagram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762000" y="306943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Resolve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Split forces into components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762000" y="403621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Apply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Use F = ma on each axis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762000" y="500300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Solve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acceleration or force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Solving a force problem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Law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Seatbelts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First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Body keeps moving when the car stops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Pushing a trolley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Second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More force, more acceleration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Rocket launch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Third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Gas pushed down, rocket pushed 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Everyday examples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the ramp stable and stand clear of moving trolleys.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Roll a trolley down a ramp with a fixed force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masses to the trolley step by step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Time the trolley over a fixed distance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Calculate acceleration for each mass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With the same force, acceleration falls as mass rises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Acceleration vs mass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Vehicles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Brakes, airbags and seatbelts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Sports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Kicking, throwing and running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Space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Rockets and satellites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F = 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second law in one line</a:t>
            </a:r>
          </a:p>
        </p:txBody>
      </p:sp>
      <p:sp>
        <p:nvSpPr>
          <p:cNvPr id="6" name="Rectangle 5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force to accelerate 1 kg at 1 m/s²</a:t>
            </a:r>
          </a:p>
        </p:txBody>
      </p:sp>
      <p:sp>
        <p:nvSpPr>
          <p:cNvPr id="9" name="Rectangle 8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1687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year the laws were published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Objects resist changes in motion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Force causes acceleration (F = ma)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Forces come in action–reaction pairs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laws explain motion all around us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Acids, Bases and Salts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Indicators, pH and everyday chemistry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5 · Acids, Bases and Salts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00" b="1" i="0">
                <a:solidFill>
                  <a:schemeClr val="tx1"/>
                </a:solidFill>
                <a:latin typeface="+mj-lt"/>
              </a:rPr>
              <a:t>Acids taste sour and turn blue litmus red; bases taste bitter, feel soapy and turn red litmus blue.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When an acid reacts with a base, they neutralise each other to form salt and water. The pH scale from 0 to 14 measures how acidic or basic a solution is.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acids and bases?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Indicator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Changes colour with acids or bases.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Scale of acidity from 0 to 14.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Neutralisation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Acid + base → salt +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762000" y="21026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Take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Dilute acid in a beaker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762000" y="306943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Indicator drops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762000" y="403621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Titrate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Add base slowly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762000" y="500300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Colour change at neutral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Neutralisation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Substance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pH (approx.)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Lemon juice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Acid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Pure water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Neutral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Soap solution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substances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Wear goggles and never taste chemicals.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Collect lemon juice, soap water and vinegar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Dip litmus paper in each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Note the colour change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Arrange them on a pH scale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pH values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pH of household items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Digestion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Stomach acid breaks down food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Agriculture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Lime treats acidic soil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Medicine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Antacids neutralise acidity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0–14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range of the pH scale</a:t>
            </a:r>
          </a:p>
        </p:txBody>
      </p:sp>
      <p:sp>
        <p:nvSpPr>
          <p:cNvPr id="6" name="Rectangle 5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is neutral</a:t>
            </a:r>
          </a:p>
        </p:txBody>
      </p:sp>
      <p:sp>
        <p:nvSpPr>
          <p:cNvPr id="9" name="Rectangle 8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HCl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acid in our stomach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Acids turn blue litmus red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Bases turn red litmus blue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Acid + base gives salt + 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pH measures acidity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Acids, Bases and Salts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The chemistry of everyday substances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6 · Acids, Bases and Salts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Acids release hydrogen ions in water, bases release hydroxide ions, and the two react to form salts and water.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We meet them every day — lemon juice, soap, baking soda and table salt are all part of this family.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acids and bases?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Acids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Sour, turn blue litmus red, pH below 7.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Bitter, soapy, turn red litmus blue, pH above 7.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Salts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Formed when acids and bases neutralise.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762000" y="21026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e.g. hydrochloric acid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762000" y="306943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e.g. sodium hydroxide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762000" y="403621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Ions combine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762000" y="500300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Products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Salt and water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Neutralisation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36766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Substance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Nature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Lemon juice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Acidic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Milk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6.5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Slightly acidic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Pure water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Neutral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Baking soda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Basic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Soap solution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Basic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56959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pH of common substances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Wear gloves and goggles; never taste chemicals.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Prepare a natural indicator from red cabbage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it to small samples of household liquids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Note the colour change for each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Arrange the samples from acidic to basic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The pH jumps sharply near the neutral point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pH during neutralisation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Antacids neutralise stomach acid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Farming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Lime corrects acidic soil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Cleaning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Soaps and detergents are basic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0–14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the pH scale</a:t>
            </a:r>
          </a:p>
        </p:txBody>
      </p:sp>
      <p:sp>
        <p:nvSpPr>
          <p:cNvPr id="6" name="Rectangle 5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neutral pH of pure water</a:t>
            </a:r>
          </a:p>
        </p:txBody>
      </p:sp>
      <p:sp>
        <p:nvSpPr>
          <p:cNvPr id="9" name="Rectangle 8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approximate pH of stomach acid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Acids have pH below 7, bases above 7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Indicators show acidic or basic nature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Neutralisation forms salt and 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They are used in medicine, farming and cleaning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Cell: The Unit of Life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Structure and function of plant and animal cells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7 · Cell: The Unit of Life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A cell is the smallest structural and functional unit of life; every living thing is made of one or more cells.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Plant and animal cells share a nucleus, cytoplasm and cell membrane. Plant cells also have a cell wall, chloroplasts and a large vacuole.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cells?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Nucleus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 centre with genetic material.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Mitochondria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Powerhouse that releases energy.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Cell membrane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Controls what enters and leaves.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762000" y="21026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Peel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Onion skin layer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762000" y="306943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drop of iodine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762000" y="403621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Mount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Cover slip on slide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762000" y="500300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 the microscope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Viewing cells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Part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Plant cell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Animal cell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Cell wall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Present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Absent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Chloroplast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Present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Absent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Vacuole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Large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 or none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Plant vs animal cell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Handle slides and blades carefully.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Peel a thin layer of onion skin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Place it on a slide with 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a drop of iodine stain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Observe and draw the cells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Illustrative sizes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Approximate cell sizes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Understanding diseases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Biotechnology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Growing tissues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Agriculture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Better crop varieties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1665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cells first observed</a:t>
            </a:r>
          </a:p>
        </p:txBody>
      </p:sp>
      <p:sp>
        <p:nvSpPr>
          <p:cNvPr id="6" name="Rectangle 5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100" b="1" i="0">
                <a:solidFill>
                  <a:schemeClr val="tx1"/>
                </a:solidFill>
                <a:latin typeface="+mj-lt"/>
              </a:rPr>
              <a:t>37 trillion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cells in a human body (approx.)</a:t>
            </a:r>
          </a:p>
        </p:txBody>
      </p:sp>
      <p:sp>
        <p:nvSpPr>
          <p:cNvPr id="9" name="Rectangle 8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cell in bacteria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All living things are made of cells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nucleus controls the cell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Plant cells have walls and chloroplasts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Cells come from existing cells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Presenter Name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672">
  <a:themeElements>
    <a:clrScheme name="Morphiq science-672">
      <a:dk1>
        <a:srgbClr val="161636"/>
      </a:dk1>
      <a:lt1>
        <a:srgbClr val="F6F6FB"/>
      </a:lt1>
      <a:dk2>
        <a:srgbClr val="56567A"/>
      </a:dk2>
      <a:lt2>
        <a:srgbClr val="E6E6F5"/>
      </a:lt2>
      <a:accent1>
        <a:srgbClr val="3D3DB4"/>
      </a:accent1>
      <a:accent2>
        <a:srgbClr val="E85D75"/>
      </a:accent2>
      <a:accent3>
        <a:srgbClr val="F6AE2D"/>
      </a:accent3>
      <a:accent4>
        <a:srgbClr val="27A69A"/>
      </a:accent4>
      <a:accent5>
        <a:srgbClr val="D5D5EE"/>
      </a:accent5>
      <a:accent6>
        <a:srgbClr val="D2D2DB"/>
      </a:accent6>
      <a:hlink>
        <a:srgbClr val="3D3DB4"/>
      </a:hlink>
      <a:folHlink>
        <a:srgbClr val="E85D75"/>
      </a:folHlink>
    </a:clrScheme>
    <a:fontScheme name="Morphiq science-672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Course — Full Term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