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.xml" ContentType="application/vnd.openxmlformats-officedocument.presentationml.slide+xml"/>
  <Override PartName="/ppt/slides/slide80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Relationship Id="rId69" Type="http://schemas.openxmlformats.org/officeDocument/2006/relationships/slide" Target="slides/slide63.xml"/><Relationship Id="rId70" Type="http://schemas.openxmlformats.org/officeDocument/2006/relationships/slide" Target="slides/slide64.xml"/><Relationship Id="rId71" Type="http://schemas.openxmlformats.org/officeDocument/2006/relationships/slide" Target="slides/slide65.xml"/><Relationship Id="rId72" Type="http://schemas.openxmlformats.org/officeDocument/2006/relationships/slide" Target="slides/slide66.xml"/><Relationship Id="rId73" Type="http://schemas.openxmlformats.org/officeDocument/2006/relationships/slide" Target="slides/slide67.xml"/><Relationship Id="rId74" Type="http://schemas.openxmlformats.org/officeDocument/2006/relationships/slide" Target="slides/slide68.xml"/><Relationship Id="rId75" Type="http://schemas.openxmlformats.org/officeDocument/2006/relationships/slide" Target="slides/slide69.xml"/><Relationship Id="rId76" Type="http://schemas.openxmlformats.org/officeDocument/2006/relationships/slide" Target="slides/slide70.xml"/><Relationship Id="rId77" Type="http://schemas.openxmlformats.org/officeDocument/2006/relationships/slide" Target="slides/slide71.xml"/><Relationship Id="rId78" Type="http://schemas.openxmlformats.org/officeDocument/2006/relationships/slide" Target="slides/slide72.xml"/><Relationship Id="rId79" Type="http://schemas.openxmlformats.org/officeDocument/2006/relationships/slide" Target="slides/slide73.xml"/><Relationship Id="rId80" Type="http://schemas.openxmlformats.org/officeDocument/2006/relationships/slide" Target="slides/slide74.xml"/><Relationship Id="rId81" Type="http://schemas.openxmlformats.org/officeDocument/2006/relationships/slide" Target="slides/slide75.xml"/><Relationship Id="rId82" Type="http://schemas.openxmlformats.org/officeDocument/2006/relationships/slide" Target="slides/slide76.xml"/><Relationship Id="rId83" Type="http://schemas.openxmlformats.org/officeDocument/2006/relationships/slide" Target="slides/slide77.xml"/><Relationship Id="rId84" Type="http://schemas.openxmlformats.org/officeDocument/2006/relationships/slide" Target="slides/slide78.xml"/><Relationship Id="rId85" Type="http://schemas.openxmlformats.org/officeDocument/2006/relationships/slide" Target="slides/slide79.xml"/><Relationship Id="rId86" Type="http://schemas.openxmlformats.org/officeDocument/2006/relationships/slide" Target="slides/slide8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5.xlsx"/></Relationships>
</file>

<file path=ppt/charts/_rels/chart6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6.xlsx"/></Relationships>
</file>

<file path=ppt/charts/_rels/chart7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7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Current (A)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1 V</c:v>
                </c:pt>
                <c:pt idx="1">
                  <c:v>2 V</c:v>
                </c:pt>
                <c:pt idx="2">
                  <c:v>3 V</c:v>
                </c:pt>
                <c:pt idx="3">
                  <c:v>4 V</c:v>
                </c:pt>
                <c:pt idx="4">
                  <c:v>5 V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0.1</c:v>
                </c:pt>
                <c:pt idx="1">
                  <c:v>0.2</c:v>
                </c:pt>
                <c:pt idx="2">
                  <c:v>0.3</c:v>
                </c:pt>
                <c:pt idx="3">
                  <c:v>0.4</c:v>
                </c:pt>
                <c:pt idx="4">
                  <c:v>0.5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Acceleration (m/s²)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0.5 kg</c:v>
                </c:pt>
                <c:pt idx="1">
                  <c:v>1.0 kg</c:v>
                </c:pt>
                <c:pt idx="2">
                  <c:v>1.5 kg</c:v>
                </c:pt>
                <c:pt idx="3">
                  <c:v>2.0 kg</c:v>
                </c:pt>
                <c:pt idx="4">
                  <c:v>2.5 kg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4.0</c:v>
                </c:pt>
                <c:pt idx="1">
                  <c:v>2.0</c:v>
                </c:pt>
                <c:pt idx="2">
                  <c:v>1.3</c:v>
                </c:pt>
                <c:pt idx="3">
                  <c:v>1.0</c:v>
                </c:pt>
                <c:pt idx="4">
                  <c:v>0.8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0 mL</c:v>
                </c:pt>
                <c:pt idx="1">
                  <c:v>5 mL</c:v>
                </c:pt>
                <c:pt idx="2">
                  <c:v>10 mL</c:v>
                </c:pt>
                <c:pt idx="3">
                  <c:v>15 mL</c:v>
                </c:pt>
                <c:pt idx="4">
                  <c:v>20 mL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1.5</c:v>
                </c:pt>
                <c:pt idx="1">
                  <c:v>2.2</c:v>
                </c:pt>
                <c:pt idx="2">
                  <c:v>3.5</c:v>
                </c:pt>
                <c:pt idx="3">
                  <c:v>7.0</c:v>
                </c:pt>
                <c:pt idx="4">
                  <c:v>11.8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Bubbles per minute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50 cm</c:v>
                </c:pt>
                <c:pt idx="1">
                  <c:v>40 cm</c:v>
                </c:pt>
                <c:pt idx="2">
                  <c:v>30 cm</c:v>
                </c:pt>
                <c:pt idx="3">
                  <c:v>20 cm</c:v>
                </c:pt>
                <c:pt idx="4">
                  <c:v>10 cm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</c:v>
                </c:pt>
                <c:pt idx="1">
                  <c:v>9</c:v>
                </c:pt>
                <c:pt idx="2">
                  <c:v>14</c:v>
                </c:pt>
                <c:pt idx="3">
                  <c:v>21</c:v>
                </c:pt>
                <c:pt idx="4">
                  <c:v>24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Pins lifted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10</c:v>
                </c:pt>
                <c:pt idx="1">
                  <c:v>20</c:v>
                </c:pt>
                <c:pt idx="2">
                  <c:v>30</c:v>
                </c:pt>
                <c:pt idx="3">
                  <c:v>40</c:v>
                </c:pt>
                <c:pt idx="4">
                  <c:v>50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6</c:v>
                </c:pt>
                <c:pt idx="2">
                  <c:v>10</c:v>
                </c:pt>
                <c:pt idx="3">
                  <c:v>13</c:v>
                </c:pt>
                <c:pt idx="4">
                  <c:v>17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Lemon</c:v>
                </c:pt>
                <c:pt idx="1">
                  <c:v>Vinegar</c:v>
                </c:pt>
                <c:pt idx="2">
                  <c:v>Milk</c:v>
                </c:pt>
                <c:pt idx="3">
                  <c:v>Water</c:v>
                </c:pt>
                <c:pt idx="4">
                  <c:v>Soap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6.5</c:v>
                </c:pt>
                <c:pt idx="3">
                  <c:v>7</c:v>
                </c:pt>
                <c:pt idx="4">
                  <c:v>10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Size (µm, log scale idea)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Sheet1!$A$2:$A$6</c:f>
              <c:strCache>
                <c:ptCount val="5"/>
                <c:pt idx="0">
                  <c:v>Bacteria</c:v>
                </c:pt>
                <c:pt idx="1">
                  <c:v>Red blood cell</c:v>
                </c:pt>
                <c:pt idx="2">
                  <c:v>Skin cell</c:v>
                </c:pt>
                <c:pt idx="3">
                  <c:v>Egg cell</c:v>
                </c:pt>
                <c:pt idx="4">
                  <c:v>Nerve length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</c:v>
                </c:pt>
                <c:pt idx="1">
                  <c:v>8</c:v>
                </c:pt>
                <c:pt idx="2">
                  <c:v>30</c:v>
                </c:pt>
                <c:pt idx="3">
                  <c:v>100</c:v>
                </c:pt>
                <c:pt idx="4">
                  <c:v>1000</c:v>
                </c:pt>
              </c:numCache>
            </c:numRef>
          </c:val>
          <c:smooth val="0"/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SCIENCE LECTURE SERIES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SCIENCE LECTURE SERIES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SCIENCE LECTURE SERIES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Freeform 1"/>
          <p:cNvSpPr/>
          <p:nvPr/>
        </p:nvSpPr>
        <p:spPr>
          <a:xfrm>
            <a:off x="0" y="6496402"/>
            <a:ext cx="12192000" cy="361598"/>
          </a:xfrm>
          <a:custGeom>
            <a:avLst/>
            <a:gdLst/>
            <a:ahLst/>
            <a:cxnLst/>
            <a:rect l="l" t="t" r="r" b="b"/>
            <a:pathLst>
              <a:path w="12192000" h="361598">
                <a:moveTo>
                  <a:pt x="0" y="361598"/>
                </a:moveTo>
                <a:lnTo>
                  <a:pt x="0" y="113948"/>
                </a:lnTo>
                <a:lnTo>
                  <a:pt x="304800" y="87265"/>
                </a:lnTo>
                <a:lnTo>
                  <a:pt x="609600" y="62057"/>
                </a:lnTo>
                <a:lnTo>
                  <a:pt x="914400" y="39716"/>
                </a:lnTo>
                <a:lnTo>
                  <a:pt x="1219200" y="21477"/>
                </a:lnTo>
                <a:lnTo>
                  <a:pt x="1524000" y="8349"/>
                </a:lnTo>
                <a:lnTo>
                  <a:pt x="1828800" y="1055"/>
                </a:lnTo>
                <a:lnTo>
                  <a:pt x="2133600" y="0"/>
                </a:lnTo>
                <a:lnTo>
                  <a:pt x="2438400" y="5242"/>
                </a:lnTo>
                <a:lnTo>
                  <a:pt x="2743200" y="16491"/>
                </a:lnTo>
                <a:lnTo>
                  <a:pt x="3048000" y="33126"/>
                </a:lnTo>
                <a:lnTo>
                  <a:pt x="3352800" y="54226"/>
                </a:lnTo>
                <a:lnTo>
                  <a:pt x="3657600" y="78627"/>
                </a:lnTo>
                <a:lnTo>
                  <a:pt x="3962400" y="104980"/>
                </a:lnTo>
                <a:lnTo>
                  <a:pt x="4267200" y="131828"/>
                </a:lnTo>
                <a:lnTo>
                  <a:pt x="4572000" y="157689"/>
                </a:lnTo>
                <a:lnTo>
                  <a:pt x="4876800" y="181132"/>
                </a:lnTo>
                <a:lnTo>
                  <a:pt x="5181600" y="200862"/>
                </a:lnTo>
                <a:lnTo>
                  <a:pt x="5486400" y="215790"/>
                </a:lnTo>
                <a:lnTo>
                  <a:pt x="5791200" y="225090"/>
                </a:lnTo>
                <a:lnTo>
                  <a:pt x="6096000" y="228248"/>
                </a:lnTo>
                <a:lnTo>
                  <a:pt x="6400800" y="225090"/>
                </a:lnTo>
                <a:lnTo>
                  <a:pt x="6705600" y="215790"/>
                </a:lnTo>
                <a:lnTo>
                  <a:pt x="7010400" y="200862"/>
                </a:lnTo>
                <a:lnTo>
                  <a:pt x="7315200" y="181132"/>
                </a:lnTo>
                <a:lnTo>
                  <a:pt x="7620000" y="157689"/>
                </a:lnTo>
                <a:lnTo>
                  <a:pt x="7924800" y="131828"/>
                </a:lnTo>
                <a:lnTo>
                  <a:pt x="8229600" y="104980"/>
                </a:lnTo>
                <a:lnTo>
                  <a:pt x="8534400" y="78627"/>
                </a:lnTo>
                <a:lnTo>
                  <a:pt x="8839200" y="54226"/>
                </a:lnTo>
                <a:lnTo>
                  <a:pt x="9144000" y="33126"/>
                </a:lnTo>
                <a:lnTo>
                  <a:pt x="9448800" y="16491"/>
                </a:lnTo>
                <a:lnTo>
                  <a:pt x="9753600" y="5242"/>
                </a:lnTo>
                <a:lnTo>
                  <a:pt x="10058400" y="0"/>
                </a:lnTo>
                <a:lnTo>
                  <a:pt x="10363200" y="1055"/>
                </a:lnTo>
                <a:lnTo>
                  <a:pt x="10668000" y="8349"/>
                </a:lnTo>
                <a:lnTo>
                  <a:pt x="10972800" y="21477"/>
                </a:lnTo>
                <a:lnTo>
                  <a:pt x="11277600" y="39716"/>
                </a:lnTo>
                <a:lnTo>
                  <a:pt x="11582400" y="62057"/>
                </a:lnTo>
                <a:lnTo>
                  <a:pt x="11887200" y="87265"/>
                </a:lnTo>
                <a:lnTo>
                  <a:pt x="12192000" y="113948"/>
                </a:lnTo>
                <a:lnTo>
                  <a:pt x="12192000" y="361598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2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SCIENCE LECTURE SERIES</a:t>
            </a:r>
          </a:p>
        </p:txBody>
      </p:sp>
      <p:sp>
        <p:nvSpPr>
          <p:cNvPr id="103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6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7.xml"/></Relationships>
</file>

<file path=ppt/slides/_rels/slide7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0" y="5238750"/>
            <a:ext cx="12192000" cy="161925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Hexagon 4"/>
          <p:cNvSpPr/>
          <p:nvPr/>
        </p:nvSpPr>
        <p:spPr>
          <a:xfrm>
            <a:off x="0" y="5238750"/>
            <a:ext cx="239649" cy="262189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Hexagon 5"/>
          <p:cNvSpPr/>
          <p:nvPr/>
        </p:nvSpPr>
        <p:spPr>
          <a:xfrm>
            <a:off x="505206" y="5238750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Hexagon 6"/>
          <p:cNvSpPr/>
          <p:nvPr/>
        </p:nvSpPr>
        <p:spPr>
          <a:xfrm>
            <a:off x="757809" y="5378394"/>
            <a:ext cx="239649" cy="262189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Hexagon 7"/>
          <p:cNvSpPr/>
          <p:nvPr/>
        </p:nvSpPr>
        <p:spPr>
          <a:xfrm>
            <a:off x="1263015" y="5378394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Hexagon 8"/>
          <p:cNvSpPr/>
          <p:nvPr/>
        </p:nvSpPr>
        <p:spPr>
          <a:xfrm>
            <a:off x="1515618" y="5238750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Hexagon 9"/>
          <p:cNvSpPr/>
          <p:nvPr/>
        </p:nvSpPr>
        <p:spPr>
          <a:xfrm>
            <a:off x="2020824" y="5238750"/>
            <a:ext cx="239649" cy="262189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Hexagon 10"/>
          <p:cNvSpPr/>
          <p:nvPr/>
        </p:nvSpPr>
        <p:spPr>
          <a:xfrm>
            <a:off x="2273427" y="5378394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Hexagon 11"/>
          <p:cNvSpPr/>
          <p:nvPr/>
        </p:nvSpPr>
        <p:spPr>
          <a:xfrm>
            <a:off x="2526030" y="5238750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Hexagon 12"/>
          <p:cNvSpPr/>
          <p:nvPr/>
        </p:nvSpPr>
        <p:spPr>
          <a:xfrm>
            <a:off x="2778633" y="5378394"/>
            <a:ext cx="239649" cy="262189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Hexagon 13"/>
          <p:cNvSpPr/>
          <p:nvPr/>
        </p:nvSpPr>
        <p:spPr>
          <a:xfrm>
            <a:off x="3283839" y="5378394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Hexagon 14"/>
          <p:cNvSpPr/>
          <p:nvPr/>
        </p:nvSpPr>
        <p:spPr>
          <a:xfrm>
            <a:off x="3536442" y="5238750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Hexagon 15"/>
          <p:cNvSpPr/>
          <p:nvPr/>
        </p:nvSpPr>
        <p:spPr>
          <a:xfrm>
            <a:off x="3789045" y="5378394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Hexagon 16"/>
          <p:cNvSpPr/>
          <p:nvPr/>
        </p:nvSpPr>
        <p:spPr>
          <a:xfrm>
            <a:off x="4041648" y="5238750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Hexagon 17"/>
          <p:cNvSpPr/>
          <p:nvPr/>
        </p:nvSpPr>
        <p:spPr>
          <a:xfrm>
            <a:off x="4294251" y="5378394"/>
            <a:ext cx="239649" cy="262189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Hexagon 18"/>
          <p:cNvSpPr/>
          <p:nvPr/>
        </p:nvSpPr>
        <p:spPr>
          <a:xfrm>
            <a:off x="5052060" y="5238750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Hexagon 19"/>
          <p:cNvSpPr/>
          <p:nvPr/>
        </p:nvSpPr>
        <p:spPr>
          <a:xfrm>
            <a:off x="5304663" y="5378394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Hexagon 20"/>
          <p:cNvSpPr/>
          <p:nvPr/>
        </p:nvSpPr>
        <p:spPr>
          <a:xfrm>
            <a:off x="5557266" y="5238750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Hexagon 21"/>
          <p:cNvSpPr/>
          <p:nvPr/>
        </p:nvSpPr>
        <p:spPr>
          <a:xfrm>
            <a:off x="6062472" y="5238750"/>
            <a:ext cx="239649" cy="262189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Hexagon 22"/>
          <p:cNvSpPr/>
          <p:nvPr/>
        </p:nvSpPr>
        <p:spPr>
          <a:xfrm>
            <a:off x="6315075" y="5378394"/>
            <a:ext cx="239649" cy="262189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Hexagon 23"/>
          <p:cNvSpPr/>
          <p:nvPr/>
        </p:nvSpPr>
        <p:spPr>
          <a:xfrm>
            <a:off x="6567678" y="5238750"/>
            <a:ext cx="239649" cy="262189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Hexagon 24"/>
          <p:cNvSpPr/>
          <p:nvPr/>
        </p:nvSpPr>
        <p:spPr>
          <a:xfrm>
            <a:off x="0" y="5518038"/>
            <a:ext cx="239649" cy="262189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Hexagon 25"/>
          <p:cNvSpPr/>
          <p:nvPr/>
        </p:nvSpPr>
        <p:spPr>
          <a:xfrm>
            <a:off x="252603" y="5657682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Hexagon 26"/>
          <p:cNvSpPr/>
          <p:nvPr/>
        </p:nvSpPr>
        <p:spPr>
          <a:xfrm>
            <a:off x="757809" y="5657682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Hexagon 27"/>
          <p:cNvSpPr/>
          <p:nvPr/>
        </p:nvSpPr>
        <p:spPr>
          <a:xfrm>
            <a:off x="1010412" y="5518038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Hexagon 28"/>
          <p:cNvSpPr/>
          <p:nvPr/>
        </p:nvSpPr>
        <p:spPr>
          <a:xfrm>
            <a:off x="1263015" y="5657682"/>
            <a:ext cx="239649" cy="262189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Hexagon 29"/>
          <p:cNvSpPr/>
          <p:nvPr/>
        </p:nvSpPr>
        <p:spPr>
          <a:xfrm>
            <a:off x="1515618" y="5518038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Hexagon 30"/>
          <p:cNvSpPr/>
          <p:nvPr/>
        </p:nvSpPr>
        <p:spPr>
          <a:xfrm>
            <a:off x="1768221" y="5657682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Hexagon 31"/>
          <p:cNvSpPr/>
          <p:nvPr/>
        </p:nvSpPr>
        <p:spPr>
          <a:xfrm>
            <a:off x="2020824" y="5518038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Hexagon 32"/>
          <p:cNvSpPr/>
          <p:nvPr/>
        </p:nvSpPr>
        <p:spPr>
          <a:xfrm>
            <a:off x="2273427" y="5657682"/>
            <a:ext cx="239649" cy="262189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Hexagon 33"/>
          <p:cNvSpPr/>
          <p:nvPr/>
        </p:nvSpPr>
        <p:spPr>
          <a:xfrm>
            <a:off x="2526030" y="5518038"/>
            <a:ext cx="239649" cy="262189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Hexagon 34"/>
          <p:cNvSpPr/>
          <p:nvPr/>
        </p:nvSpPr>
        <p:spPr>
          <a:xfrm>
            <a:off x="2778633" y="5657682"/>
            <a:ext cx="239649" cy="262189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Hexagon 35"/>
          <p:cNvSpPr/>
          <p:nvPr/>
        </p:nvSpPr>
        <p:spPr>
          <a:xfrm>
            <a:off x="3031236" y="5518038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Hexagon 36"/>
          <p:cNvSpPr/>
          <p:nvPr/>
        </p:nvSpPr>
        <p:spPr>
          <a:xfrm>
            <a:off x="4546854" y="5518038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Hexagon 37"/>
          <p:cNvSpPr/>
          <p:nvPr/>
        </p:nvSpPr>
        <p:spPr>
          <a:xfrm>
            <a:off x="4799457" y="5657682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Hexagon 38"/>
          <p:cNvSpPr/>
          <p:nvPr/>
        </p:nvSpPr>
        <p:spPr>
          <a:xfrm>
            <a:off x="5052060" y="5518038"/>
            <a:ext cx="239649" cy="262189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Hexagon 39"/>
          <p:cNvSpPr/>
          <p:nvPr/>
        </p:nvSpPr>
        <p:spPr>
          <a:xfrm>
            <a:off x="5304663" y="5657682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Hexagon 40"/>
          <p:cNvSpPr/>
          <p:nvPr/>
        </p:nvSpPr>
        <p:spPr>
          <a:xfrm>
            <a:off x="5557266" y="5518038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Hexagon 41"/>
          <p:cNvSpPr/>
          <p:nvPr/>
        </p:nvSpPr>
        <p:spPr>
          <a:xfrm>
            <a:off x="6062472" y="5518038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Hexagon 42"/>
          <p:cNvSpPr/>
          <p:nvPr/>
        </p:nvSpPr>
        <p:spPr>
          <a:xfrm>
            <a:off x="6315075" y="5657682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Hexagon 43"/>
          <p:cNvSpPr/>
          <p:nvPr/>
        </p:nvSpPr>
        <p:spPr>
          <a:xfrm>
            <a:off x="6567678" y="5518038"/>
            <a:ext cx="239649" cy="262189"/>
          </a:xfrm>
          <a:prstGeom prst="hexagon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Hexagon 44"/>
          <p:cNvSpPr/>
          <p:nvPr/>
        </p:nvSpPr>
        <p:spPr>
          <a:xfrm>
            <a:off x="0" y="5797326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Hexagon 45"/>
          <p:cNvSpPr/>
          <p:nvPr/>
        </p:nvSpPr>
        <p:spPr>
          <a:xfrm>
            <a:off x="252603" y="5936971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Hexagon 46"/>
          <p:cNvSpPr/>
          <p:nvPr/>
        </p:nvSpPr>
        <p:spPr>
          <a:xfrm>
            <a:off x="757809" y="5936971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Hexagon 47"/>
          <p:cNvSpPr/>
          <p:nvPr/>
        </p:nvSpPr>
        <p:spPr>
          <a:xfrm>
            <a:off x="1010412" y="5797326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Hexagon 48"/>
          <p:cNvSpPr/>
          <p:nvPr/>
        </p:nvSpPr>
        <p:spPr>
          <a:xfrm>
            <a:off x="1263015" y="5936971"/>
            <a:ext cx="239649" cy="262189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Hexagon 49"/>
          <p:cNvSpPr/>
          <p:nvPr/>
        </p:nvSpPr>
        <p:spPr>
          <a:xfrm>
            <a:off x="1515618" y="5797326"/>
            <a:ext cx="239649" cy="262189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Hexagon 50"/>
          <p:cNvSpPr/>
          <p:nvPr/>
        </p:nvSpPr>
        <p:spPr>
          <a:xfrm>
            <a:off x="2020824" y="5797326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Hexagon 51"/>
          <p:cNvSpPr/>
          <p:nvPr/>
        </p:nvSpPr>
        <p:spPr>
          <a:xfrm>
            <a:off x="2273427" y="5936971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Hexagon 52"/>
          <p:cNvSpPr/>
          <p:nvPr/>
        </p:nvSpPr>
        <p:spPr>
          <a:xfrm>
            <a:off x="2526030" y="5797326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Hexagon 53"/>
          <p:cNvSpPr/>
          <p:nvPr/>
        </p:nvSpPr>
        <p:spPr>
          <a:xfrm>
            <a:off x="2778633" y="5936971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Hexagon 54"/>
          <p:cNvSpPr/>
          <p:nvPr/>
        </p:nvSpPr>
        <p:spPr>
          <a:xfrm>
            <a:off x="3031236" y="5797326"/>
            <a:ext cx="239649" cy="262189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Hexagon 55"/>
          <p:cNvSpPr/>
          <p:nvPr/>
        </p:nvSpPr>
        <p:spPr>
          <a:xfrm>
            <a:off x="3536442" y="5797326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Hexagon 56"/>
          <p:cNvSpPr/>
          <p:nvPr/>
        </p:nvSpPr>
        <p:spPr>
          <a:xfrm>
            <a:off x="3789045" y="5936971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Hexagon 57"/>
          <p:cNvSpPr/>
          <p:nvPr/>
        </p:nvSpPr>
        <p:spPr>
          <a:xfrm>
            <a:off x="4041648" y="5797326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Hexagon 58"/>
          <p:cNvSpPr/>
          <p:nvPr/>
        </p:nvSpPr>
        <p:spPr>
          <a:xfrm>
            <a:off x="4546854" y="5797326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Hexagon 59"/>
          <p:cNvSpPr/>
          <p:nvPr/>
        </p:nvSpPr>
        <p:spPr>
          <a:xfrm>
            <a:off x="4799457" y="5936971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Hexagon 60"/>
          <p:cNvSpPr/>
          <p:nvPr/>
        </p:nvSpPr>
        <p:spPr>
          <a:xfrm>
            <a:off x="5052060" y="5797326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Hexagon 61"/>
          <p:cNvSpPr/>
          <p:nvPr/>
        </p:nvSpPr>
        <p:spPr>
          <a:xfrm>
            <a:off x="5304663" y="5936971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Hexagon 62"/>
          <p:cNvSpPr/>
          <p:nvPr/>
        </p:nvSpPr>
        <p:spPr>
          <a:xfrm>
            <a:off x="5809869" y="5936971"/>
            <a:ext cx="239649" cy="262189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Hexagon 63"/>
          <p:cNvSpPr/>
          <p:nvPr/>
        </p:nvSpPr>
        <p:spPr>
          <a:xfrm>
            <a:off x="6062472" y="5797326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Hexagon 64"/>
          <p:cNvSpPr/>
          <p:nvPr/>
        </p:nvSpPr>
        <p:spPr>
          <a:xfrm>
            <a:off x="6567678" y="5797326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Hexagon 65"/>
          <p:cNvSpPr/>
          <p:nvPr/>
        </p:nvSpPr>
        <p:spPr>
          <a:xfrm>
            <a:off x="0" y="6076615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Hexagon 66"/>
          <p:cNvSpPr/>
          <p:nvPr/>
        </p:nvSpPr>
        <p:spPr>
          <a:xfrm>
            <a:off x="252603" y="6216259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Hexagon 67"/>
          <p:cNvSpPr/>
          <p:nvPr/>
        </p:nvSpPr>
        <p:spPr>
          <a:xfrm>
            <a:off x="505206" y="6076615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Hexagon 68"/>
          <p:cNvSpPr/>
          <p:nvPr/>
        </p:nvSpPr>
        <p:spPr>
          <a:xfrm>
            <a:off x="1010412" y="6076615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Hexagon 69"/>
          <p:cNvSpPr/>
          <p:nvPr/>
        </p:nvSpPr>
        <p:spPr>
          <a:xfrm>
            <a:off x="1263015" y="6216259"/>
            <a:ext cx="239649" cy="262189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Hexagon 70"/>
          <p:cNvSpPr/>
          <p:nvPr/>
        </p:nvSpPr>
        <p:spPr>
          <a:xfrm>
            <a:off x="1515618" y="6076615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Hexagon 71"/>
          <p:cNvSpPr/>
          <p:nvPr/>
        </p:nvSpPr>
        <p:spPr>
          <a:xfrm>
            <a:off x="2273427" y="6216259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Hexagon 72"/>
          <p:cNvSpPr/>
          <p:nvPr/>
        </p:nvSpPr>
        <p:spPr>
          <a:xfrm>
            <a:off x="2778633" y="6216259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Hexagon 73"/>
          <p:cNvSpPr/>
          <p:nvPr/>
        </p:nvSpPr>
        <p:spPr>
          <a:xfrm>
            <a:off x="3283839" y="6216259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Hexagon 74"/>
          <p:cNvSpPr/>
          <p:nvPr/>
        </p:nvSpPr>
        <p:spPr>
          <a:xfrm>
            <a:off x="4041648" y="6076615"/>
            <a:ext cx="239649" cy="262189"/>
          </a:xfrm>
          <a:prstGeom prst="hexagon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Hexagon 75"/>
          <p:cNvSpPr/>
          <p:nvPr/>
        </p:nvSpPr>
        <p:spPr>
          <a:xfrm>
            <a:off x="4294251" y="6216259"/>
            <a:ext cx="239649" cy="262189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Hexagon 76"/>
          <p:cNvSpPr/>
          <p:nvPr/>
        </p:nvSpPr>
        <p:spPr>
          <a:xfrm>
            <a:off x="4799457" y="6216259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Hexagon 77"/>
          <p:cNvSpPr/>
          <p:nvPr/>
        </p:nvSpPr>
        <p:spPr>
          <a:xfrm>
            <a:off x="5557266" y="6076615"/>
            <a:ext cx="239649" cy="262189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Hexagon 78"/>
          <p:cNvSpPr/>
          <p:nvPr/>
        </p:nvSpPr>
        <p:spPr>
          <a:xfrm>
            <a:off x="6315075" y="6216259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Hexagon 79"/>
          <p:cNvSpPr/>
          <p:nvPr/>
        </p:nvSpPr>
        <p:spPr>
          <a:xfrm>
            <a:off x="6567678" y="6076615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Hexagon 80"/>
          <p:cNvSpPr/>
          <p:nvPr/>
        </p:nvSpPr>
        <p:spPr>
          <a:xfrm>
            <a:off x="252603" y="6495547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Hexagon 81"/>
          <p:cNvSpPr/>
          <p:nvPr/>
        </p:nvSpPr>
        <p:spPr>
          <a:xfrm>
            <a:off x="505206" y="6355903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Hexagon 82"/>
          <p:cNvSpPr/>
          <p:nvPr/>
        </p:nvSpPr>
        <p:spPr>
          <a:xfrm>
            <a:off x="757809" y="6495547"/>
            <a:ext cx="239649" cy="262189"/>
          </a:xfrm>
          <a:prstGeom prst="hexagon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Hexagon 83"/>
          <p:cNvSpPr/>
          <p:nvPr/>
        </p:nvSpPr>
        <p:spPr>
          <a:xfrm>
            <a:off x="1010412" y="6355903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Hexagon 84"/>
          <p:cNvSpPr/>
          <p:nvPr/>
        </p:nvSpPr>
        <p:spPr>
          <a:xfrm>
            <a:off x="1263015" y="6495547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Hexagon 85"/>
          <p:cNvSpPr/>
          <p:nvPr/>
        </p:nvSpPr>
        <p:spPr>
          <a:xfrm>
            <a:off x="1515618" y="6355903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Hexagon 86"/>
          <p:cNvSpPr/>
          <p:nvPr/>
        </p:nvSpPr>
        <p:spPr>
          <a:xfrm>
            <a:off x="2020824" y="6355903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Hexagon 87"/>
          <p:cNvSpPr/>
          <p:nvPr/>
        </p:nvSpPr>
        <p:spPr>
          <a:xfrm>
            <a:off x="2273427" y="6495547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Hexagon 88"/>
          <p:cNvSpPr/>
          <p:nvPr/>
        </p:nvSpPr>
        <p:spPr>
          <a:xfrm>
            <a:off x="2526030" y="6355903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Hexagon 89"/>
          <p:cNvSpPr/>
          <p:nvPr/>
        </p:nvSpPr>
        <p:spPr>
          <a:xfrm>
            <a:off x="2778633" y="6495547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Hexagon 90"/>
          <p:cNvSpPr/>
          <p:nvPr/>
        </p:nvSpPr>
        <p:spPr>
          <a:xfrm>
            <a:off x="3031236" y="6355903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Hexagon 91"/>
          <p:cNvSpPr/>
          <p:nvPr/>
        </p:nvSpPr>
        <p:spPr>
          <a:xfrm>
            <a:off x="4294251" y="6495547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Hexagon 92"/>
          <p:cNvSpPr/>
          <p:nvPr/>
        </p:nvSpPr>
        <p:spPr>
          <a:xfrm>
            <a:off x="4546854" y="6355903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Hexagon 93"/>
          <p:cNvSpPr/>
          <p:nvPr/>
        </p:nvSpPr>
        <p:spPr>
          <a:xfrm>
            <a:off x="5304663" y="6495547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Hexagon 94"/>
          <p:cNvSpPr/>
          <p:nvPr/>
        </p:nvSpPr>
        <p:spPr>
          <a:xfrm>
            <a:off x="5557266" y="6355903"/>
            <a:ext cx="239649" cy="262189"/>
          </a:xfrm>
          <a:prstGeom prst="hexagon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Hexagon 95"/>
          <p:cNvSpPr/>
          <p:nvPr/>
        </p:nvSpPr>
        <p:spPr>
          <a:xfrm>
            <a:off x="5809869" y="6495547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Hexagon 96"/>
          <p:cNvSpPr/>
          <p:nvPr/>
        </p:nvSpPr>
        <p:spPr>
          <a:xfrm>
            <a:off x="6062472" y="6355903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Hexagon 97"/>
          <p:cNvSpPr/>
          <p:nvPr/>
        </p:nvSpPr>
        <p:spPr>
          <a:xfrm>
            <a:off x="6567678" y="6355903"/>
            <a:ext cx="239649" cy="262189"/>
          </a:xfrm>
          <a:prstGeom prst="hexagon">
            <a:avLst/>
          </a:prstGeom>
          <a:noFill/>
          <a:ln w="19050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>
            <a:off x="381000" y="381000"/>
            <a:ext cx="11430000" cy="4476750"/>
          </a:xfrm>
          <a:prstGeom prst="rect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1905000" y="952500"/>
            <a:ext cx="8382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SCIENCE COURSE</a:t>
            </a:r>
          </a:p>
        </p:txBody>
      </p:sp>
      <p:sp>
        <p:nvSpPr>
          <p:cNvPr id="101" name="Rectangle 100"/>
          <p:cNvSpPr/>
          <p:nvPr/>
        </p:nvSpPr>
        <p:spPr>
          <a:xfrm>
            <a:off x="5715000" y="35052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1905000" y="4286250"/>
            <a:ext cx="8382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200" b="0" i="0">
                <a:solidFill>
                  <a:schemeClr val="tx1"/>
                </a:solidFill>
                <a:latin typeface="+mn-lt"/>
              </a:rPr>
              <a:t>Presenter Name   ·   7   ·   2026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28750" y="1285875"/>
            <a:ext cx="9334500" cy="20955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Science Lecture Series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3657600"/>
            <a:ext cx="7620000" cy="57150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Lectures with diagrams, data and quizzes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16573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85900" y="16573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Electricity and Circuits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85900" y="23844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533400" y="23939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85900" y="23939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Newton's Laws of Motion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1485900" y="31210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533400" y="31305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85900" y="31305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Acids, Bases and Salts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485900" y="38576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533400" y="38671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5900" y="38671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Photosynthesis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485900" y="45942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TextBox 14"/>
          <p:cNvSpPr txBox="1"/>
          <p:nvPr/>
        </p:nvSpPr>
        <p:spPr>
          <a:xfrm>
            <a:off x="533400" y="46037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85900" y="46037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Magnetism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485900" y="5330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TextBox 17"/>
          <p:cNvSpPr txBox="1"/>
          <p:nvPr/>
        </p:nvSpPr>
        <p:spPr>
          <a:xfrm>
            <a:off x="533400" y="5340350"/>
            <a:ext cx="857250" cy="736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85900" y="5340350"/>
            <a:ext cx="6675120" cy="736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Acids, Bases and Salts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485900" y="60674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1" name="Image placeholder (right-click &gt; Format Shape &gt; Picture fill)"/>
          <p:cNvSpPr/>
          <p:nvPr/>
        </p:nvSpPr>
        <p:spPr>
          <a:xfrm>
            <a:off x="8066532" y="1657350"/>
            <a:ext cx="3592068" cy="4305300"/>
          </a:xfrm>
          <a:prstGeom prst="roundRect">
            <a:avLst>
              <a:gd name="adj" fmla="val 37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9252966" y="35966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075926" y="33528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61782" y="41757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Course map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Electricity and Circuits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Current, voltage and resistance made simple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Lecture 1 · Electricity and Circuits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Electricity is the flow of electric charge through a conductor, usually as moving electrons in a wire.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A circuit is a closed path for current. Voltage pushes charge, resistance opposes it, and Ohm's law links them: V = I × 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electric circuits?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Current (I)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Flow of charge, measured in amperes.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Voltage (V)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Electric push, measured in volts.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Resistance (R)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Opposition to current, in ohms.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Cell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Source of voltage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Wire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Path for current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ounded Rectangle 12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Switch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Opens or closes the path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ounded Rectangle 17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Bulb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Glows when current flows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Building a simple circuit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Feature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Series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Parallel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Current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Same everywhere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Splits in branches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If one bulb fails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All go off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Others stay 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Used 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Decorative lights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House wiring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Series vs parallel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764780" y="1657350"/>
            <a:ext cx="389382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SAFETY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Use low-voltage cells only; never touch mains wiring.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Connect a cell, switch and bulb with wires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Close the switch and observe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Add a second bulb in series, then in parallel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Compare brightness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For a 10 Ω resistor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Current vs voltage (Ohm's law)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Homes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Lighting and appliances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Electronics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Phones and computers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Transport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Electric vehicles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V = IR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Ohm's law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1 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= 1 coulomb per second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230 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household supply in India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Current needs a closed path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Voltage drives current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Resistance limits current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Series and parallel behave differently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5950" b="1" i="0">
                <a:solidFill>
                  <a:schemeClr val="bg1"/>
                </a:solidFill>
                <a:latin typeface="+mj-lt"/>
              </a:rPr>
              <a:t>Newton's Laws of Motion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Force, mass and motion explained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Lecture 2 · Newton's Laws of Motion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3150" b="1" i="0">
                <a:solidFill>
                  <a:schemeClr val="tx1"/>
                </a:solidFill>
                <a:latin typeface="+mj-lt"/>
              </a:rPr>
              <a:t>Newton's three laws describe how objects move when forces act on them.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They explain everything from a rolling ball to rockets and planets, and they form the foundation of classical mechanics.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Newton's laws?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First law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Objects keep their state of motion unless a force acts.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Second law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Force equals mass times acceleration (F = ma).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Third law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Every action has an equal and opposite reaction.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Draw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Free-body diagram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Resolve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Split forces into components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ounded Rectangle 12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Apply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Use F = ma on each axis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ounded Rectangle 17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Solve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Find acceleration or force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Solving a force problem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Situation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Law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Why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Seatbelts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First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Body keeps moving when the car stops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Pushing a trolley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Second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More force, more acceleration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Rocket launch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Third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Gas pushed down, rocket pushed up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Everyday examples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764780" y="1657350"/>
            <a:ext cx="389382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SAFETY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Keep the ramp stable and stand clear of moving trolleys.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Roll a trolley down a ramp with a fixed force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Add masses to the trolley step by step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Time the trolley over a fixed distance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Calculate acceleration for each mass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With the same force, acceleration falls as mass rises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Acceleration vs mass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Vehicles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Brakes, airbags and seatbelts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Sports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Kicking, throwing and running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Space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Rockets and satellites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F = 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second law in one line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1 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force to accelerate 1 kg at 1 m/s²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1687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year the laws were published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Objects resist changes in motion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Force causes acceleration (F = ma)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Forces come in action–reaction pairs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laws explain motion all around us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Acids, Bases and Salts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The chemistry of everyday substances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Lecture 3 · Acids, Bases and Salts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00" b="1" i="0">
                <a:solidFill>
                  <a:schemeClr val="tx1"/>
                </a:solidFill>
                <a:latin typeface="+mj-lt"/>
              </a:rPr>
              <a:t>Acids release hydrogen ions in water, bases release hydroxide ions, and the two react to form salts and water.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We meet them every day — lemon juice, soap, baking soda and table salt are all part of this family.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acids and bases?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Acids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Sour, turn blue litmus red, pH below 7.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Bases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Bitter, soapy, turn red litmus blue, pH above 7.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Salts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Formed when acids and bases neutralise.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Acid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e.g. hydrochloric acid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Base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e.g. sodium hydroxide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ounded Rectangle 12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React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Ions combine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ounded Rectangle 17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Products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Salt and water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Neutralisation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Substance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pH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Nature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Lemon juice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Acidic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Milk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6.5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Slightly acidic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Pure water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Neutral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Baking soda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9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Basic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Soap solution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Basic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55626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pH of common substances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764780" y="1657350"/>
            <a:ext cx="389382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SAFETY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Wear gloves and goggles; never taste chemicals.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Prepare a natural indicator from red cabbage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Add it to small samples of household liquids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Note the colour change for each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Arrange the samples from acidic to basic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The pH jumps sharply near the neutral point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pH during neutralisation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Medicine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Antacids neutralise stomach acid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Farming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Lime corrects acidic soil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Cleaning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Soaps and detergents are basic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0–14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the pH scale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neutral pH of pure water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approximate pH of stomach acid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Acids have pH below 7, bases above 7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Indicators show acidic or basic nature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Neutralisation forms salt and water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They are used in medicine, farming and cleaning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Photosynthesis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How plants turn light into food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Lecture 4 · Photosynthesis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50" b="1" i="0">
                <a:solidFill>
                  <a:schemeClr val="tx1"/>
                </a:solidFill>
                <a:latin typeface="+mj-lt"/>
              </a:rPr>
              <a:t>Photosynthesis is the process by which green plants use sunlight, water and carbon dioxide to make glucose and release oxygen.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It takes place mainly in the leaves, inside chloroplasts that contain the green pigment chlorophyll. Almost all life on Earth depends on it.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photosynthesis?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Chlorophyll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Green pigment that absorbs light energy.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Light reactions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Water is split and energy is captured.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Calvin cycle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Carbon dioxide is fixed into glucose.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Absorb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Chlorophyll absorbs sunlight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Split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Water splits, oxygen released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ounded Rectangle 12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Store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Energy stored as ATP and NADPH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ounded Rectangle 17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Build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CO₂ turned into glucose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The process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Factor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Effect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Limit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Light intensity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Rate rises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Levels off when saturated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CO₂ level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Rate rises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Levels off at high CO₂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Temperature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Rises then falls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Enzymes denature above ~40 °C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Factors affecting the rate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764780" y="1657350"/>
            <a:ext cx="389382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SAFETY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Keep water away from the lamp and wires.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Place a water plant in a beaker under a lamp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Count oxygen bubbles per minute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Move the lamp closer in steps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Record and plot the bubble rate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More light gives faster photosynthesis until another factor limits it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Bubble rate vs light distance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Agriculture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Greenhouses boost light and CO₂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Climate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Forests absorb carbon dioxide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Energy research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Artificial photosynthesis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6CO₂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+ 6H₂O → C₆H₁₂O₆ + 6O₂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~50%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Earth's oxygen from ocean algae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1%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of sunlight used by most plants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Plants make food using light, water and CO₂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Chlorophyll in chloroplasts captures light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Oxygen is released as a by-product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Light, CO₂ and temperature control the rate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Magnetism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Poles, fields and everyday uses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Lecture 5 · Magnetism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Magnetism is the force by which magnets attract iron and attract or repel other magnets.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Every magnet has a north and a south pole. Like poles repel and unlike poles attract. The space around a magnet where its force acts is its magnetic field.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magnets?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Poles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North and south ends of a magnet.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Magnetic field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Region where the force acts.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Electromagnet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coil that becomes a magnet with current.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Coil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Wrap wire round a nail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Connect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Attach to a cell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ounded Rectangle 12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Test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Pick up pins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ounded Rectangle 17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Switch off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Pins drop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Making an electromagnet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Object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Material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Attracted?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Paper clip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Steel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Yes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Coin (most)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Alloy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Pencil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Wood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Magnetic or not?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764780" y="1657350"/>
            <a:ext cx="389382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SAFETY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Keep magnets away from phones and cards.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Sprinkle iron filings on paper over a magnet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Tap the paper gently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Observe the field pattern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Draw the field lines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Electromagnet strength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Pins lifted vs number of coils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Compass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Navigation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Motors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Fans and vehicles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Medical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MRI scanners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poles in every magnet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Earth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behaves like a giant magnet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Maglev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trains float on magnets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Magnets have two poles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Like poles repel, unlike attract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Fields can be seen with iron filings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Current can create magnetism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06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Acids, Bases and Salts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Indicators, pH and everyday chemistry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Lecture 6 · Acids, Bases and Salts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2482596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3305556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70092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Acids taste sour and turn blue litmus red; bases taste bitter, feel soapy and turn red litmus blue.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70092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When an acid reacts with a base, they neutralise each other to form salt and water. The pH scale from 0 to 14 measures how acidic or basic a solution is.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acids and bases?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Indicator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Changes colour with acids or bases.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pH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Scale of acidity from 0 to 14.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Neutralisation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Acid + base → salt + water.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Take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Dilute acid in a beaker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Add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Indicator drops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ounded Rectangle 12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Titrate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Add base slowly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ounded Rectangle 17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Observe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Colour change at neutral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Neutralisation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Substance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Type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pH (approx.)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Lemon juice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Acid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2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Pure water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Neutral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7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Soap solution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Base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10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Common substances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764780" y="1657350"/>
            <a:ext cx="389382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SAFETY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Wear goggles and never taste chemicals.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Collect lemon juice, soap water and vinegar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Dip litmus paper in each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Note the colour change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Arrange them on a pH scale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Approximate pH values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pH of household items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Digestion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Stomach acid breaks down food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Agriculture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Lime treats acidic soil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Medicine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Antacids neutralise acidity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0–14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range of the pH scale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is neutral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HCl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acid in our stomach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Acids turn blue litmus red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Bases turn red litmus blue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Acid + base gives salt + water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pH measures acidity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07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Cell: The Unit of Life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Structure and function of plant and animal cells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Lecture 7 · Cell: The Unit of Life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6541008" y="1657350"/>
            <a:ext cx="5117592" cy="4419600"/>
          </a:xfrm>
          <a:prstGeom prst="roundRect">
            <a:avLst>
              <a:gd name="adj" fmla="val 4525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8490204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313164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636258" y="4232910"/>
            <a:ext cx="4927092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Diagram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1695450"/>
            <a:ext cx="5588508" cy="18562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950" b="1" i="0">
                <a:solidFill>
                  <a:schemeClr val="tx1"/>
                </a:solidFill>
                <a:latin typeface="+mj-lt"/>
              </a:rPr>
              <a:t>A cell is the smallest structural and functional unit of life; every living thing is made of one or more cells.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3690366"/>
            <a:ext cx="5588508" cy="2386584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Plant and animal cells share a nucleus, cytoplasm and cell membrane. Plant cells also have a cell wall, chloroplasts and a large vacuole.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What is cells?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3" name="Connector 2"/>
          <p:cNvCxnSpPr/>
          <p:nvPr/>
        </p:nvCxnSpPr>
        <p:spPr>
          <a:xfrm>
            <a:off x="533400" y="1870710"/>
            <a:ext cx="35306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TextBox 3"/>
          <p:cNvSpPr txBox="1"/>
          <p:nvPr/>
        </p:nvSpPr>
        <p:spPr>
          <a:xfrm>
            <a:off x="5334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Nucleus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334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Control centre with genetic material.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330700" y="1870710"/>
            <a:ext cx="353060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43307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307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Mitochondria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307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Powerhouse that releases energy.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8128000" y="1870710"/>
            <a:ext cx="3530600" cy="0"/>
          </a:xfrm>
          <a:prstGeom prst="line">
            <a:avLst/>
          </a:prstGeom>
          <a:ln w="31750">
            <a:solidFill>
              <a:schemeClr val="accent3"/>
            </a:solidFill>
          </a:ln>
        </p:spPr>
      </p:cxnSp>
      <p:sp>
        <p:nvSpPr>
          <p:cNvPr id="12" name="TextBox 11"/>
          <p:cNvSpPr txBox="1"/>
          <p:nvPr/>
        </p:nvSpPr>
        <p:spPr>
          <a:xfrm>
            <a:off x="8128000" y="19469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28000" y="2689860"/>
            <a:ext cx="3530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Cell membrane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28000" y="3451860"/>
            <a:ext cx="3530600" cy="22288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Controls what enters and leaves.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concepts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ounded Rectangle 2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Peel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Onion skin layer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Rounded Rectangle 7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Stain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 drop of iodine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Rounded Rectangle 12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Mount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Cover slip on slide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8" name="Rounded Rectangle 17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Observe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Under the microscope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Viewing cells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Part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Plant cell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tx1"/>
                          </a:solidFill>
                          <a:latin typeface="+mn-lt"/>
                        </a:rPr>
                        <a:t>Animal cell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Cell wall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Present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Absent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Chloroplast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Present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Absent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Vacuole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Large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 or none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Reference values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Plant vs animal cell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>
            <a:off x="7764780" y="1657350"/>
            <a:ext cx="3893820" cy="0"/>
          </a:xfrm>
          <a:prstGeom prst="line">
            <a:avLst/>
          </a:prstGeom>
          <a:ln w="31750">
            <a:solidFill>
              <a:schemeClr val="accent2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SAFETY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Handle slides and blades carefully.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Experiment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Peel a thin layer of onion skin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Place it on a slide with water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Add a drop of iodine stain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Observe and draw the cells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3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Illustrative sizes (sample data).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Approximate cell sizes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Freeform 3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Medicine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Understanding diseases</a:t>
            </a:r>
          </a:p>
        </p:txBody>
      </p:sp>
      <p:sp>
        <p:nvSpPr>
          <p:cNvPr id="9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Biotechnology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Growing tissues</a:t>
            </a:r>
          </a:p>
        </p:txBody>
      </p:sp>
      <p:sp>
        <p:nvSpPr>
          <p:cNvPr id="15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486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Agriculture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Better crop varieties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Real-world applications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1665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3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cells first observed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42418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6" name="TextBox 5"/>
          <p:cNvSpPr txBox="1"/>
          <p:nvPr/>
        </p:nvSpPr>
        <p:spPr>
          <a:xfrm>
            <a:off x="44704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5350" b="1" i="0">
                <a:solidFill>
                  <a:schemeClr val="accent3"/>
                </a:solidFill>
                <a:latin typeface="+mj-lt"/>
              </a:rPr>
              <a:t>37 trillion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4704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cells in a human body (approx.)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7950200" y="1943100"/>
            <a:ext cx="0" cy="2454402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9" name="TextBox 8"/>
          <p:cNvSpPr txBox="1"/>
          <p:nvPr/>
        </p:nvSpPr>
        <p:spPr>
          <a:xfrm>
            <a:off x="8178800" y="2038350"/>
            <a:ext cx="33274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3"/>
                </a:solidFill>
                <a:latin typeface="+mj-lt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78800" y="3467100"/>
            <a:ext cx="32512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cell in bacteria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Quick facts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All living things are made of cells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The nucleus controls the cell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Plant cells have walls and chloroplasts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Cells come from existing cells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33400" y="5943600"/>
            <a:ext cx="111252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Presenter Name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4900" y="1905000"/>
            <a:ext cx="99822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38400" y="3905250"/>
            <a:ext cx="73152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Questions and discussion.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science-673">
  <a:themeElements>
    <a:clrScheme name="Morphiq science-673">
      <a:dk1>
        <a:srgbClr val="0F2B33"/>
      </a:dk1>
      <a:lt1>
        <a:srgbClr val="F2FBFC"/>
      </a:lt1>
      <a:dk2>
        <a:srgbClr val="4B666D"/>
      </a:dk2>
      <a:lt2>
        <a:srgbClr val="D9F2F5"/>
      </a:lt2>
      <a:accent1>
        <a:srgbClr val="00A6B8"/>
      </a:accent1>
      <a:accent2>
        <a:srgbClr val="FF6F59"/>
      </a:accent2>
      <a:accent3>
        <a:srgbClr val="254E70"/>
      </a:accent3>
      <a:accent4>
        <a:srgbClr val="F9C80E"/>
      </a:accent4>
      <a:accent5>
        <a:srgbClr val="C6ECF0"/>
      </a:accent5>
      <a:accent6>
        <a:srgbClr val="CEDADC"/>
      </a:accent6>
      <a:hlink>
        <a:srgbClr val="00A6B8"/>
      </a:hlink>
      <a:folHlink>
        <a:srgbClr val="FF6F59"/>
      </a:folHlink>
    </a:clrScheme>
    <a:fontScheme name="Morphiq science-673">
      <a:majorFont>
        <a:latin typeface="Rubik"/>
        <a:ea typeface=""/>
        <a:cs typeface=""/>
      </a:majorFont>
      <a:minorFont>
        <a:latin typeface="Rubi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Science Lecture Series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