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0 mL</c:v>
                </c:pt>
                <c:pt idx="1">
                  <c:v>5 mL</c:v>
                </c:pt>
                <c:pt idx="2">
                  <c:v>10 mL</c:v>
                </c:pt>
                <c:pt idx="3">
                  <c:v>15 mL</c:v>
                </c:pt>
                <c:pt idx="4">
                  <c:v>20 mL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1.5</c:v>
                </c:pt>
                <c:pt idx="1">
                  <c:v>2.2</c:v>
                </c:pt>
                <c:pt idx="2">
                  <c:v>3.5</c:v>
                </c:pt>
                <c:pt idx="3">
                  <c:v>7.0</c:v>
                </c:pt>
                <c:pt idx="4">
                  <c:v>11.8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Pins lifted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6</c:v>
                </c:pt>
                <c:pt idx="2">
                  <c:v>10</c:v>
                </c:pt>
                <c:pt idx="3">
                  <c:v>13</c:v>
                </c:pt>
                <c:pt idx="4">
                  <c:v>17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Size (µm, log scale idea)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Bacteria</c:v>
                </c:pt>
                <c:pt idx="1">
                  <c:v>Red blood cell</c:v>
                </c:pt>
                <c:pt idx="2">
                  <c:v>Skin cell</c:v>
                </c:pt>
                <c:pt idx="3">
                  <c:v>Egg cell</c:v>
                </c:pt>
                <c:pt idx="4">
                  <c:v>Nerve length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8</c:v>
                </c:pt>
                <c:pt idx="2">
                  <c:v>30</c:v>
                </c:pt>
                <c:pt idx="3">
                  <c:v>100</c:v>
                </c:pt>
                <c:pt idx="4">
                  <c:v>1000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Acceleration (m/s²)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0.5 kg</c:v>
                </c:pt>
                <c:pt idx="1">
                  <c:v>1.0 kg</c:v>
                </c:pt>
                <c:pt idx="2">
                  <c:v>1.5 kg</c:v>
                </c:pt>
                <c:pt idx="3">
                  <c:v>2.0 kg</c:v>
                </c:pt>
                <c:pt idx="4">
                  <c:v>2.5 kg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4.0</c:v>
                </c:pt>
                <c:pt idx="1">
                  <c:v>2.0</c:v>
                </c:pt>
                <c:pt idx="2">
                  <c:v>1.3</c:v>
                </c:pt>
                <c:pt idx="3">
                  <c:v>1.0</c:v>
                </c:pt>
                <c:pt idx="4">
                  <c:v>0.8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 (A)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1 V</c:v>
                </c:pt>
                <c:pt idx="1">
                  <c:v>2 V</c:v>
                </c:pt>
                <c:pt idx="2">
                  <c:v>3 V</c:v>
                </c:pt>
                <c:pt idx="3">
                  <c:v>4 V</c:v>
                </c:pt>
                <c:pt idx="4">
                  <c:v>5 V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Lemon</c:v>
                </c:pt>
                <c:pt idx="1">
                  <c:v>Vinegar</c:v>
                </c:pt>
                <c:pt idx="2">
                  <c:v>Milk</c:v>
                </c:pt>
                <c:pt idx="3">
                  <c:v>Water</c:v>
                </c:pt>
                <c:pt idx="4">
                  <c:v>Soap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6.5</c:v>
                </c:pt>
                <c:pt idx="3">
                  <c:v>7</c:v>
                </c:pt>
                <c:pt idx="4">
                  <c:v>10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Bubbles per minute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50 cm</c:v>
                </c:pt>
                <c:pt idx="1">
                  <c:v>40 cm</c:v>
                </c:pt>
                <c:pt idx="2">
                  <c:v>30 cm</c:v>
                </c:pt>
                <c:pt idx="3">
                  <c:v>20 cm</c:v>
                </c:pt>
                <c:pt idx="4">
                  <c:v>10 cm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14</c:v>
                </c:pt>
                <c:pt idx="3">
                  <c:v>21</c:v>
                </c:pt>
                <c:pt idx="4">
                  <c:v>24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PHYSICAL &amp; LIFE SCIENCES PACK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PHYSICAL &amp; LIFE SCIENCES PACK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PHYSICAL &amp; LIFE SCIENCES PACK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PHYSICAL &amp; LIFE SCIENCES PACK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7315200" y="2331720"/>
            <a:ext cx="4389120" cy="3840480"/>
          </a:xfrm>
          <a:custGeom>
            <a:avLst/>
            <a:gdLst/>
            <a:ahLst/>
            <a:cxnLst/>
            <a:rect l="l" t="t" r="r" b="b"/>
            <a:pathLst>
              <a:path w="4389120" h="3840480">
                <a:moveTo>
                  <a:pt x="0" y="3840480"/>
                </a:moveTo>
                <a:lnTo>
                  <a:pt x="0" y="428897"/>
                </a:lnTo>
                <a:lnTo>
                  <a:pt x="109728" y="370203"/>
                </a:lnTo>
                <a:lnTo>
                  <a:pt x="219456" y="305943"/>
                </a:lnTo>
                <a:lnTo>
                  <a:pt x="329184" y="239846"/>
                </a:lnTo>
                <a:lnTo>
                  <a:pt x="438912" y="175751"/>
                </a:lnTo>
                <a:lnTo>
                  <a:pt x="548640" y="117378"/>
                </a:lnTo>
                <a:lnTo>
                  <a:pt x="658368" y="68117"/>
                </a:lnTo>
                <a:lnTo>
                  <a:pt x="768096" y="30828"/>
                </a:lnTo>
                <a:lnTo>
                  <a:pt x="877824" y="7675"/>
                </a:lnTo>
                <a:lnTo>
                  <a:pt x="987552" y="3"/>
                </a:lnTo>
                <a:lnTo>
                  <a:pt x="1097280" y="8256"/>
                </a:lnTo>
                <a:lnTo>
                  <a:pt x="1207008" y="31957"/>
                </a:lnTo>
                <a:lnTo>
                  <a:pt x="1316736" y="69729"/>
                </a:lnTo>
                <a:lnTo>
                  <a:pt x="1426464" y="119378"/>
                </a:lnTo>
                <a:lnTo>
                  <a:pt x="1536192" y="178023"/>
                </a:lnTo>
                <a:lnTo>
                  <a:pt x="1645920" y="242259"/>
                </a:lnTo>
                <a:lnTo>
                  <a:pt x="1755648" y="308356"/>
                </a:lnTo>
                <a:lnTo>
                  <a:pt x="1865376" y="372477"/>
                </a:lnTo>
                <a:lnTo>
                  <a:pt x="1975104" y="430900"/>
                </a:lnTo>
                <a:lnTo>
                  <a:pt x="2084832" y="480231"/>
                </a:lnTo>
                <a:lnTo>
                  <a:pt x="2194560" y="517608"/>
                </a:lnTo>
                <a:lnTo>
                  <a:pt x="2304288" y="540861"/>
                </a:lnTo>
                <a:lnTo>
                  <a:pt x="2414016" y="548639"/>
                </a:lnTo>
                <a:lnTo>
                  <a:pt x="2523744" y="540491"/>
                </a:lnTo>
                <a:lnTo>
                  <a:pt x="2633472" y="516889"/>
                </a:lnTo>
                <a:lnTo>
                  <a:pt x="2743200" y="479205"/>
                </a:lnTo>
                <a:lnTo>
                  <a:pt x="2852928" y="429626"/>
                </a:lnTo>
                <a:lnTo>
                  <a:pt x="2962656" y="371030"/>
                </a:lnTo>
                <a:lnTo>
                  <a:pt x="3072384" y="306819"/>
                </a:lnTo>
                <a:lnTo>
                  <a:pt x="3182112" y="240722"/>
                </a:lnTo>
                <a:lnTo>
                  <a:pt x="3291840" y="176575"/>
                </a:lnTo>
                <a:lnTo>
                  <a:pt x="3401568" y="118103"/>
                </a:lnTo>
                <a:lnTo>
                  <a:pt x="3511296" y="68701"/>
                </a:lnTo>
                <a:lnTo>
                  <a:pt x="3621024" y="31236"/>
                </a:lnTo>
                <a:lnTo>
                  <a:pt x="3730752" y="7884"/>
                </a:lnTo>
                <a:lnTo>
                  <a:pt x="3840480" y="0"/>
                </a:lnTo>
                <a:lnTo>
                  <a:pt x="3950208" y="8043"/>
                </a:lnTo>
                <a:lnTo>
                  <a:pt x="4059936" y="31545"/>
                </a:lnTo>
                <a:lnTo>
                  <a:pt x="4169664" y="69142"/>
                </a:lnTo>
                <a:lnTo>
                  <a:pt x="4279392" y="118651"/>
                </a:lnTo>
                <a:lnTo>
                  <a:pt x="4389120" y="177197"/>
                </a:lnTo>
                <a:lnTo>
                  <a:pt x="4389120" y="384048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315200" y="3264756"/>
            <a:ext cx="4389120" cy="2907444"/>
          </a:xfrm>
          <a:custGeom>
            <a:avLst/>
            <a:gdLst/>
            <a:ahLst/>
            <a:cxnLst/>
            <a:rect l="l" t="t" r="r" b="b"/>
            <a:pathLst>
              <a:path w="4389120" h="2907444">
                <a:moveTo>
                  <a:pt x="0" y="2907444"/>
                </a:moveTo>
                <a:lnTo>
                  <a:pt x="0" y="67488"/>
                </a:lnTo>
                <a:lnTo>
                  <a:pt x="109728" y="34723"/>
                </a:lnTo>
                <a:lnTo>
                  <a:pt x="219456" y="12213"/>
                </a:lnTo>
                <a:lnTo>
                  <a:pt x="329184" y="925"/>
                </a:lnTo>
                <a:lnTo>
                  <a:pt x="438912" y="1342"/>
                </a:lnTo>
                <a:lnTo>
                  <a:pt x="548640" y="13445"/>
                </a:lnTo>
                <a:lnTo>
                  <a:pt x="658368" y="36717"/>
                </a:lnTo>
                <a:lnTo>
                  <a:pt x="768096" y="70160"/>
                </a:lnTo>
                <a:lnTo>
                  <a:pt x="877824" y="112339"/>
                </a:lnTo>
                <a:lnTo>
                  <a:pt x="987552" y="161447"/>
                </a:lnTo>
                <a:lnTo>
                  <a:pt x="1097280" y="215379"/>
                </a:lnTo>
                <a:lnTo>
                  <a:pt x="1207008" y="271823"/>
                </a:lnTo>
                <a:lnTo>
                  <a:pt x="1316736" y="328359"/>
                </a:lnTo>
                <a:lnTo>
                  <a:pt x="1426464" y="382563"/>
                </a:lnTo>
                <a:lnTo>
                  <a:pt x="1536192" y="432113"/>
                </a:lnTo>
                <a:lnTo>
                  <a:pt x="1645920" y="474883"/>
                </a:lnTo>
                <a:lnTo>
                  <a:pt x="1755648" y="509040"/>
                </a:lnTo>
                <a:lnTo>
                  <a:pt x="1865376" y="533121"/>
                </a:lnTo>
                <a:lnTo>
                  <a:pt x="1975104" y="546093"/>
                </a:lnTo>
                <a:lnTo>
                  <a:pt x="2084832" y="547399"/>
                </a:lnTo>
                <a:lnTo>
                  <a:pt x="2194560" y="536984"/>
                </a:lnTo>
                <a:lnTo>
                  <a:pt x="2304288" y="515295"/>
                </a:lnTo>
                <a:lnTo>
                  <a:pt x="2414016" y="483260"/>
                </a:lnTo>
                <a:lnTo>
                  <a:pt x="2523744" y="442254"/>
                </a:lnTo>
                <a:lnTo>
                  <a:pt x="2633472" y="394034"/>
                </a:lnTo>
                <a:lnTo>
                  <a:pt x="2743200" y="340667"/>
                </a:lnTo>
                <a:lnTo>
                  <a:pt x="2852928" y="284441"/>
                </a:lnTo>
                <a:lnTo>
                  <a:pt x="2962656" y="227766"/>
                </a:lnTo>
                <a:lnTo>
                  <a:pt x="3072384" y="173072"/>
                </a:lnTo>
                <a:lnTo>
                  <a:pt x="3182112" y="122703"/>
                </a:lnTo>
                <a:lnTo>
                  <a:pt x="3291840" y="78819"/>
                </a:lnTo>
                <a:lnTo>
                  <a:pt x="3401568" y="43301"/>
                </a:lnTo>
                <a:lnTo>
                  <a:pt x="3511296" y="17671"/>
                </a:lnTo>
                <a:lnTo>
                  <a:pt x="3621024" y="3028"/>
                </a:lnTo>
                <a:lnTo>
                  <a:pt x="3730752" y="0"/>
                </a:lnTo>
                <a:lnTo>
                  <a:pt x="3840480" y="8716"/>
                </a:lnTo>
                <a:lnTo>
                  <a:pt x="3950208" y="28804"/>
                </a:lnTo>
                <a:lnTo>
                  <a:pt x="4059936" y="59401"/>
                </a:lnTo>
                <a:lnTo>
                  <a:pt x="4169664" y="99196"/>
                </a:lnTo>
                <a:lnTo>
                  <a:pt x="4279392" y="146484"/>
                </a:lnTo>
                <a:lnTo>
                  <a:pt x="4389120" y="199237"/>
                </a:lnTo>
                <a:lnTo>
                  <a:pt x="4389120" y="29074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315200" y="4198214"/>
            <a:ext cx="4389120" cy="1973986"/>
          </a:xfrm>
          <a:custGeom>
            <a:avLst/>
            <a:gdLst/>
            <a:ahLst/>
            <a:cxnLst/>
            <a:rect l="l" t="t" r="r" b="b"/>
            <a:pathLst>
              <a:path w="4389120" h="1973986">
                <a:moveTo>
                  <a:pt x="0" y="1973986"/>
                </a:moveTo>
                <a:lnTo>
                  <a:pt x="0" y="434545"/>
                </a:lnTo>
                <a:lnTo>
                  <a:pt x="109728" y="475343"/>
                </a:lnTo>
                <a:lnTo>
                  <a:pt x="219456" y="508109"/>
                </a:lnTo>
                <a:lnTo>
                  <a:pt x="329184" y="531541"/>
                </a:lnTo>
                <a:lnTo>
                  <a:pt x="438912" y="544708"/>
                </a:lnTo>
                <a:lnTo>
                  <a:pt x="548640" y="547087"/>
                </a:lnTo>
                <a:lnTo>
                  <a:pt x="658368" y="538584"/>
                </a:lnTo>
                <a:lnTo>
                  <a:pt x="768096" y="519536"/>
                </a:lnTo>
                <a:lnTo>
                  <a:pt x="877824" y="490700"/>
                </a:lnTo>
                <a:lnTo>
                  <a:pt x="987552" y="453222"/>
                </a:lnTo>
                <a:lnTo>
                  <a:pt x="1097280" y="408591"/>
                </a:lnTo>
                <a:lnTo>
                  <a:pt x="1207008" y="358580"/>
                </a:lnTo>
                <a:lnTo>
                  <a:pt x="1316736" y="305177"/>
                </a:lnTo>
                <a:lnTo>
                  <a:pt x="1426464" y="250504"/>
                </a:lnTo>
                <a:lnTo>
                  <a:pt x="1536192" y="196732"/>
                </a:lnTo>
                <a:lnTo>
                  <a:pt x="1645920" y="145999"/>
                </a:lnTo>
                <a:lnTo>
                  <a:pt x="1755648" y="100320"/>
                </a:lnTo>
                <a:lnTo>
                  <a:pt x="1865376" y="61511"/>
                </a:lnTo>
                <a:lnTo>
                  <a:pt x="1975104" y="31113"/>
                </a:lnTo>
                <a:lnTo>
                  <a:pt x="2084832" y="10334"/>
                </a:lnTo>
                <a:lnTo>
                  <a:pt x="2194560" y="0"/>
                </a:lnTo>
                <a:lnTo>
                  <a:pt x="2304288" y="521"/>
                </a:lnTo>
                <a:lnTo>
                  <a:pt x="2414016" y="11877"/>
                </a:lnTo>
                <a:lnTo>
                  <a:pt x="2523744" y="33617"/>
                </a:lnTo>
                <a:lnTo>
                  <a:pt x="2633472" y="64876"/>
                </a:lnTo>
                <a:lnTo>
                  <a:pt x="2743200" y="104413"/>
                </a:lnTo>
                <a:lnTo>
                  <a:pt x="2852928" y="150657"/>
                </a:lnTo>
                <a:lnTo>
                  <a:pt x="2962656" y="201770"/>
                </a:lnTo>
                <a:lnTo>
                  <a:pt x="3072384" y="255721"/>
                </a:lnTo>
                <a:lnTo>
                  <a:pt x="3182112" y="310367"/>
                </a:lnTo>
                <a:lnTo>
                  <a:pt x="3291840" y="363536"/>
                </a:lnTo>
                <a:lnTo>
                  <a:pt x="3401568" y="413116"/>
                </a:lnTo>
                <a:lnTo>
                  <a:pt x="3511296" y="457136"/>
                </a:lnTo>
                <a:lnTo>
                  <a:pt x="3621024" y="493848"/>
                </a:lnTo>
                <a:lnTo>
                  <a:pt x="3730752" y="521793"/>
                </a:lnTo>
                <a:lnTo>
                  <a:pt x="3840480" y="539860"/>
                </a:lnTo>
                <a:lnTo>
                  <a:pt x="3950208" y="547332"/>
                </a:lnTo>
                <a:lnTo>
                  <a:pt x="4059936" y="543911"/>
                </a:lnTo>
                <a:lnTo>
                  <a:pt x="4169664" y="529734"/>
                </a:lnTo>
                <a:lnTo>
                  <a:pt x="4279392" y="505364"/>
                </a:lnTo>
                <a:lnTo>
                  <a:pt x="4389120" y="471770"/>
                </a:lnTo>
                <a:lnTo>
                  <a:pt x="4389120" y="19739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315200" y="5130741"/>
            <a:ext cx="4389120" cy="1041459"/>
          </a:xfrm>
          <a:custGeom>
            <a:avLst/>
            <a:gdLst/>
            <a:ahLst/>
            <a:cxnLst/>
            <a:rect l="l" t="t" r="r" b="b"/>
            <a:pathLst>
              <a:path w="4389120" h="1041459">
                <a:moveTo>
                  <a:pt x="0" y="1041459"/>
                </a:moveTo>
                <a:lnTo>
                  <a:pt x="0" y="432707"/>
                </a:lnTo>
                <a:lnTo>
                  <a:pt x="109728" y="475940"/>
                </a:lnTo>
                <a:lnTo>
                  <a:pt x="219456" y="510188"/>
                </a:lnTo>
                <a:lnTo>
                  <a:pt x="329184" y="533930"/>
                </a:lnTo>
                <a:lnTo>
                  <a:pt x="438912" y="546115"/>
                </a:lnTo>
                <a:lnTo>
                  <a:pt x="548640" y="546200"/>
                </a:lnTo>
                <a:lnTo>
                  <a:pt x="658368" y="534184"/>
                </a:lnTo>
                <a:lnTo>
                  <a:pt x="768096" y="510598"/>
                </a:lnTo>
                <a:lnTo>
                  <a:pt x="877824" y="476489"/>
                </a:lnTo>
                <a:lnTo>
                  <a:pt x="987552" y="433370"/>
                </a:lnTo>
                <a:lnTo>
                  <a:pt x="1097280" y="383153"/>
                </a:lnTo>
                <a:lnTo>
                  <a:pt x="1207008" y="328067"/>
                </a:lnTo>
                <a:lnTo>
                  <a:pt x="1316736" y="270554"/>
                </a:lnTo>
                <a:lnTo>
                  <a:pt x="1426464" y="213165"/>
                </a:lnTo>
                <a:lnTo>
                  <a:pt x="1536192" y="158447"/>
                </a:lnTo>
                <a:lnTo>
                  <a:pt x="1645920" y="108826"/>
                </a:lnTo>
                <a:lnTo>
                  <a:pt x="1755648" y="66504"/>
                </a:lnTo>
                <a:lnTo>
                  <a:pt x="1865376" y="33357"/>
                </a:lnTo>
                <a:lnTo>
                  <a:pt x="1975104" y="10856"/>
                </a:lnTo>
                <a:lnTo>
                  <a:pt x="2084832" y="0"/>
                </a:lnTo>
                <a:lnTo>
                  <a:pt x="2194560" y="1269"/>
                </a:lnTo>
                <a:lnTo>
                  <a:pt x="2304288" y="14607"/>
                </a:lnTo>
                <a:lnTo>
                  <a:pt x="2414016" y="39423"/>
                </a:lnTo>
                <a:lnTo>
                  <a:pt x="2523744" y="74617"/>
                </a:lnTo>
                <a:lnTo>
                  <a:pt x="2633472" y="118626"/>
                </a:lnTo>
                <a:lnTo>
                  <a:pt x="2743200" y="169498"/>
                </a:lnTo>
                <a:lnTo>
                  <a:pt x="2852928" y="224978"/>
                </a:lnTo>
                <a:lnTo>
                  <a:pt x="2962656" y="282605"/>
                </a:lnTo>
                <a:lnTo>
                  <a:pt x="3072384" y="339821"/>
                </a:lnTo>
                <a:lnTo>
                  <a:pt x="3182112" y="394089"/>
                </a:lnTo>
                <a:lnTo>
                  <a:pt x="3291840" y="443002"/>
                </a:lnTo>
                <a:lnTo>
                  <a:pt x="3401568" y="484391"/>
                </a:lnTo>
                <a:lnTo>
                  <a:pt x="3511296" y="516419"/>
                </a:lnTo>
                <a:lnTo>
                  <a:pt x="3621024" y="537665"/>
                </a:lnTo>
                <a:lnTo>
                  <a:pt x="3730752" y="547188"/>
                </a:lnTo>
                <a:lnTo>
                  <a:pt x="3840480" y="544565"/>
                </a:lnTo>
                <a:lnTo>
                  <a:pt x="3950208" y="529911"/>
                </a:lnTo>
                <a:lnTo>
                  <a:pt x="4059936" y="503878"/>
                </a:lnTo>
                <a:lnTo>
                  <a:pt x="4169664" y="467620"/>
                </a:lnTo>
                <a:lnTo>
                  <a:pt x="4279392" y="422746"/>
                </a:lnTo>
                <a:lnTo>
                  <a:pt x="4389120" y="371244"/>
                </a:lnTo>
                <a:lnTo>
                  <a:pt x="4389120" y="104145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12019" y="1234440"/>
            <a:ext cx="877824" cy="87782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7048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SCIENCE COURSE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8674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Presenter Name   ·   7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50" b="1" i="0">
                <a:solidFill>
                  <a:schemeClr val="tx1"/>
                </a:solidFill>
                <a:latin typeface="+mj-lt"/>
              </a:rPr>
              <a:t>Physical &amp; Life Sciences Pack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Lectures with diagrams, data and quizzes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Acids, Bases and Salts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35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447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447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Magnetism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1464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1559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1559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Cell: The Unit of Life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38576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38671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38671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Newton's Laws of Motion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5688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09600" y="45783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2100" y="45783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Electricity and Circuits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62100" y="528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09600" y="5289550"/>
            <a:ext cx="857250" cy="71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62100" y="5289550"/>
            <a:ext cx="6583680" cy="711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Acids, Bases and Salts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562100" y="59912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42148" y="1733550"/>
            <a:ext cx="3540252" cy="4152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02674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25634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37398" y="41757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Acids, Bases and Salts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The chemistry of everyday substances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1 · Acids, Bases and Salts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1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1" i="0">
                <a:solidFill>
                  <a:schemeClr val="tx1"/>
                </a:solidFill>
                <a:latin typeface="+mj-lt"/>
              </a:rPr>
              <a:t>Acids release hydrogen ions in water, bases release hydroxide ions, and the two react to form salts and water.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 meet them every day — lemon juice, soap, baking soda and table salt are all part of this family.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acids and bases?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1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Acids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Sour, turn blue litmus red, pH below 7.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Bitter, soapy, turn red litmus blue, pH above 7.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Salts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Formed when acids and bases neutralise.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1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e.g. hydrochloric acid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e.g. sodium hydroxide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Ions combine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Products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Salt and water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Neutralisation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Substance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Nature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Lemon juice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Acidic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Milk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6.5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Slightly acidic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Pure water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Neutral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Baking soda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Basic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Soap solution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Basic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6388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pH of common substances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1</a:t>
            </a:r>
          </a:p>
        </p:txBody>
      </p: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4"/>
                </a:solidFill>
                <a:latin typeface="+mn-lt"/>
              </a:rPr>
              <a:t>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Wear gloves and goggles; never taste chemicals.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Prepare a natural indicator from red cabbage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it to small samples of household liquids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Note the colour change for each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Arrange the samples from acidic to basic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1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pH jumps sharply near the neutral point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pH during neutralisation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1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Antacids neutralise stomach acid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Farming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Lime corrects acidic soil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Cleaning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Soaps and detergents are basic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1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0–14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the pH scale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neutral pH of pure water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approximate pH of stomach acid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1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Acids have pH below 7, bases above 7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Indicators show acidic or basic nature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Neutralisation forms salt and 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They are used in medicine, farming and cleaning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Magnetism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Poles, fields and everyday 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2 · Magnetism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2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00" b="1" i="0">
                <a:solidFill>
                  <a:schemeClr val="tx1"/>
                </a:solidFill>
                <a:latin typeface="+mj-lt"/>
              </a:rPr>
              <a:t>Magnetism is the force by which magnets attract iron and attract or repel other magnets.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Every magnet has a north and a south pole. Like poles repel and unlike poles attract. The space around a magnet where its force acts is its magnetic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magnets?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2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Poles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North and south ends of a magnet.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Magnetic field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Region where the force acts.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Electromagnet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coil that becomes a magnet with current.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2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Wrap wire round a nail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Attach to a cell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Pick up pins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Switch off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Pins drop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Making an electromagnet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Object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Material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Attracted?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Paper clip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Steel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Yes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Coin (most)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Alloy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Pencil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Wood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Magnetic or not?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2</a:t>
            </a:r>
          </a:p>
        </p:txBody>
      </p: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4"/>
                </a:solidFill>
                <a:latin typeface="+mn-lt"/>
              </a:rPr>
              <a:t>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magnets away from phones and cards.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Sprinkle iron filings on paper over a magnet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Tap the paper gently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Observe the field pattern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Draw the field lines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2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Electromagnet strength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Pins lifted vs number of coils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2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Compass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Navigation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Motors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Fans and vehicles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MRI scanners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2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poles in every magnet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Earth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behaves like a giant magnet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Maglev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trains float on magnets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2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Magnets have two poles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Like poles repel, unlike attract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Fields can be seen with iron filings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can create magnetism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Cell: The Unit of Life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Structure and function of plant and animal cells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3 · Cell: The Unit of Life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3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1" i="0">
                <a:solidFill>
                  <a:schemeClr val="tx1"/>
                </a:solidFill>
                <a:latin typeface="+mj-lt"/>
              </a:rPr>
              <a:t>A cell is the smallest structural and functional unit of life; every living thing is made of one or more cells.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Plant and animal cells share a nucleus, cytoplasm and cell membrane. Plant cells also have a cell wall, chloroplasts and a large vacuole.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cells?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3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Nucleus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 centre with genetic material.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Mitochondria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Powerhouse that releases energy.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Cell membrane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Controls what enters and leaves.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3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Peel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Onion skin layer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drop of iodine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Mount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Cover slip on slide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 the microscope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Viewing cells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Part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Plant cell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Animal cell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Cell wall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Present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Absent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Chloroplast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Present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Absent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Vacuole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Large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 or none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Plant vs animal cell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3</a:t>
            </a:r>
          </a:p>
        </p:txBody>
      </p: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4"/>
                </a:solidFill>
                <a:latin typeface="+mn-lt"/>
              </a:rPr>
              <a:t>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Handle slides and blades carefully.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Peel a thin layer of onion skin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Place it on a slide with 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a drop of iodine stain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Observe and draw the cells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3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Illustrative sizes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Approximate cell sizes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3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Understanding diseases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Biotechnology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Growing tissues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Better crop varieties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3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1665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cells first observed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37 trillion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cells in a human body (approx.)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cell in bacteria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3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All living things are made of cells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nucleus controls the cell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Plant cells have walls and chloroplasts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Cells come from existing cells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Newton's Laws of Motion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Force, mass and motion explained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4 · Newton's Laws of Motion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4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Newton's three laws describe how objects move when forces act on them.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They explain everything from a rolling ball to rockets and planets, and they form the foundation of classical mechanics.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Newton's laws?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4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First law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Objects keep their state of motion unless a force acts.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Second law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Force equals mass times acceleration (F = ma).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Third law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Every action has an equal and opposite reaction.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4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Draw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Free-body diagram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Resolve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Split forces into components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Apply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Use F = ma on each axis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Solve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acceleration or force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Solving a force problem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Law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Seatbelts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First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Body keeps moving when the car stops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Pushing a trolley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Second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More force, more acceleration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Rocket launch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Third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Gas pushed down, rocket pushed 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Everyday examples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4</a:t>
            </a:r>
          </a:p>
        </p:txBody>
      </p: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4"/>
                </a:solidFill>
                <a:latin typeface="+mn-lt"/>
              </a:rPr>
              <a:t>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the ramp stable and stand clear of moving trolleys.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Roll a trolley down a ramp with a fixed force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masses to the trolley step by step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Time the trolley over a fixed distance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Calculate acceleration for each mass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4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With the same force, acceleration falls as mass rises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Acceleration vs mass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4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Vehicles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Brakes, airbags and seatbelts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Sports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Kicking, throwing and running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Space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Rockets and satellites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4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F = 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second law in one line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force to accelerate 1 kg at 1 m/s²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1687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 the laws were published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4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Objects resist changes in motion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Force causes acceleration (F = ma)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Forces come in action–reaction pairs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laws explain motion all around us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Electricity and Circuits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Current, voltage and resistance made simple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5 · Electricity and Circuits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5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1" i="0">
                <a:solidFill>
                  <a:schemeClr val="tx1"/>
                </a:solidFill>
                <a:latin typeface="+mj-lt"/>
              </a:rPr>
              <a:t>Electricity is the flow of electric charge through a conductor, usually as moving electrons in a wire.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circuit is a closed path for current. Voltage pushes charge, resistance opposes it, and Ohm's law links them: V = I × 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electric circuits?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5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Current (I)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Flow of charge, measured in amperes.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Voltage (V)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Electric push, measured in volts.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Resistance (R)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Opposition to current, in ohms.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5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Cell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Source of voltage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Wire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Path for current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Switch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Opens or closes the path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Bulb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Glows when current flows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Building a simple circuit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5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Feature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Series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Parallel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Current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Same everywhere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Splits in branches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If one bulb fails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All go off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Others stay 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Used 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Decorative lights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House wiring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Series vs parallel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5</a:t>
            </a:r>
          </a:p>
        </p:txBody>
      </p: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4"/>
                </a:solidFill>
                <a:latin typeface="+mn-lt"/>
              </a:rPr>
              <a:t>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Use low-voltage cells only; never touch mains wiring.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Connect a cell, switch and bulb with wires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Close the switch and observe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a second bulb in series, then in parallel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brightness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5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For a 10 Ω resistor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Current vs voltage (Ohm's law)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5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Homes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Lighting and appliances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Electronics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Phones and computers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Transport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Electric vehicles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5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V = 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Ohm's law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= 1 coulomb per second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230 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household supply in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5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needs a closed path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Voltage drives current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Resistance limits current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Series and parallel behave differently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Acids, Bases and Salts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Indicators, pH and everyday chemistry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6 · Acids, Bases and Salts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6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1" i="0">
                <a:solidFill>
                  <a:schemeClr val="tx1"/>
                </a:solidFill>
                <a:latin typeface="+mj-lt"/>
              </a:rPr>
              <a:t>Acids taste sour and turn blue litmus red; bases taste bitter, feel soapy and turn red litmus blue.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When an acid reacts with a base, they neutralise each other to form salt and water. The pH scale from 0 to 14 measures how acidic or basic a solution 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acids and bases?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6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Indicator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Changes colour with acids or bases.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Scale of acidity from 0 to 14.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Neutralisation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Acid + base → salt +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6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Dilute acid in a beaker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Indicator drops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Titrate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Add base slowly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Colour change at neutral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Neutralisation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Substance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pH (approx.)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Lemon juice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Acid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Pure water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Neutral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Soap solution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Common substances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6</a:t>
            </a:r>
          </a:p>
        </p:txBody>
      </p: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4"/>
                </a:solidFill>
                <a:latin typeface="+mn-lt"/>
              </a:rPr>
              <a:t>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Wear goggles and never taste chemicals.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Collect lemon juice, soap water and vinegar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Dip litmus paper in each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Note the colour change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Arrange them on a pH scale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6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pH values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pH of household items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6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Digestion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Stomach acid breaks down food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Lime treats acidic soil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Antacids neutralise acidity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6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0–14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range of the pH scale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is neutral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HCl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acid in our stomach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6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Acids turn blue litmus red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Bases turn red litmus blue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Acid + base gives salt + 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pH measures acidity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Photosynthesis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How plants turn light into food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7 · Photosynthesis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7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Photosynthesis is the process by which green plants use sunlight, water and carbon dioxide to make glucose and release oxygen.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takes place mainly in the leaves, inside chloroplasts that contain the green pigment chlorophyll. Almost all life on Earth depends on it.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photosynthesis?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7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Chlorophyll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Green pigment that absorbs light energy.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Light reactions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Water is split and energy is captured.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Calvin cycle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Carbon dioxide is fixed into glucose.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7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Absorb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Chlorophyll absorbs sunlight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Split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Water splits, oxygen released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Energy stored as ATP and NADPH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CO₂ turned into glucose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process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7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Factor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Effect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Light intensity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Rate rises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Levels off when saturated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CO₂ level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Rate rises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Levels off at high CO₂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Temperature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Rises then falls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Enzymes denature above ~40 °C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Factors affecting the rate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7</a:t>
            </a:r>
          </a:p>
        </p:txBody>
      </p: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4"/>
                </a:solidFill>
                <a:latin typeface="+mn-lt"/>
              </a:rPr>
              <a:t>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water away from the lamp and wires.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Place a water plant in a beaker under a lamp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Count oxygen bubbles per minute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Move the lamp closer in steps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Record and plot the bubble rate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7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More light gives faster photosynthesis until another factor limits it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Bubble rate vs light distance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7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Greenhouses boost light and CO₂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Climate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Forests absorb carbon dioxide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Energy research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Artificial photosynthesis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7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6CO₂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+ 6H₂O → C₆H₁₂O₆ + 6O₂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~50%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Earth's oxygen from ocean algae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sunlight used by most plants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4"/>
                </a:solidFill>
                <a:latin typeface="+mn-lt"/>
              </a:rPr>
              <a:t>LECTURE 7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Plants make food using light, water and CO₂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Chlorophyll in chloroplasts captures light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Oxygen is released as a by-product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Light, CO₂ and temperature control the rate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705600" y="2057696"/>
            <a:ext cx="5486400" cy="4800304"/>
          </a:xfrm>
          <a:custGeom>
            <a:avLst/>
            <a:gdLst/>
            <a:ahLst/>
            <a:cxnLst/>
            <a:rect l="l" t="t" r="r" b="b"/>
            <a:pathLst>
              <a:path w="5486400" h="4800304">
                <a:moveTo>
                  <a:pt x="0" y="4800304"/>
                </a:moveTo>
                <a:lnTo>
                  <a:pt x="0" y="681191"/>
                </a:lnTo>
                <a:lnTo>
                  <a:pt x="137160" y="653754"/>
                </a:lnTo>
                <a:lnTo>
                  <a:pt x="274320" y="602944"/>
                </a:lnTo>
                <a:lnTo>
                  <a:pt x="411480" y="532577"/>
                </a:lnTo>
                <a:lnTo>
                  <a:pt x="548640" y="447940"/>
                </a:lnTo>
                <a:lnTo>
                  <a:pt x="685800" y="355391"/>
                </a:lnTo>
                <a:lnTo>
                  <a:pt x="822960" y="261881"/>
                </a:lnTo>
                <a:lnTo>
                  <a:pt x="960120" y="174434"/>
                </a:lnTo>
                <a:lnTo>
                  <a:pt x="1097280" y="99621"/>
                </a:lnTo>
                <a:lnTo>
                  <a:pt x="1234440" y="43059"/>
                </a:lnTo>
                <a:lnTo>
                  <a:pt x="1371600" y="9000"/>
                </a:lnTo>
                <a:lnTo>
                  <a:pt x="1508760" y="0"/>
                </a:lnTo>
                <a:lnTo>
                  <a:pt x="1645920" y="16736"/>
                </a:lnTo>
                <a:lnTo>
                  <a:pt x="1783080" y="57951"/>
                </a:lnTo>
                <a:lnTo>
                  <a:pt x="1920240" y="120549"/>
                </a:lnTo>
                <a:lnTo>
                  <a:pt x="2057400" y="199827"/>
                </a:lnTo>
                <a:lnTo>
                  <a:pt x="2194560" y="289831"/>
                </a:lnTo>
                <a:lnTo>
                  <a:pt x="2331720" y="383798"/>
                </a:lnTo>
                <a:lnTo>
                  <a:pt x="2468880" y="474672"/>
                </a:lnTo>
                <a:lnTo>
                  <a:pt x="2606040" y="555624"/>
                </a:lnTo>
                <a:lnTo>
                  <a:pt x="2743200" y="620575"/>
                </a:lnTo>
                <a:lnTo>
                  <a:pt x="2880360" y="664645"/>
                </a:lnTo>
                <a:lnTo>
                  <a:pt x="3017520" y="684523"/>
                </a:lnTo>
                <a:lnTo>
                  <a:pt x="3154680" y="678717"/>
                </a:lnTo>
                <a:lnTo>
                  <a:pt x="3291840" y="647663"/>
                </a:lnTo>
                <a:lnTo>
                  <a:pt x="3429000" y="593693"/>
                </a:lnTo>
                <a:lnTo>
                  <a:pt x="3566160" y="520861"/>
                </a:lnTo>
                <a:lnTo>
                  <a:pt x="3703320" y="434639"/>
                </a:lnTo>
                <a:lnTo>
                  <a:pt x="3840480" y="341504"/>
                </a:lnTo>
                <a:lnTo>
                  <a:pt x="3977640" y="248451"/>
                </a:lnTo>
                <a:lnTo>
                  <a:pt x="4114800" y="162471"/>
                </a:lnTo>
                <a:lnTo>
                  <a:pt x="4251960" y="90022"/>
                </a:lnTo>
                <a:lnTo>
                  <a:pt x="4389120" y="36547"/>
                </a:lnTo>
                <a:lnTo>
                  <a:pt x="4526280" y="6062"/>
                </a:lnTo>
                <a:lnTo>
                  <a:pt x="4663440" y="858"/>
                </a:lnTo>
                <a:lnTo>
                  <a:pt x="4800600" y="21326"/>
                </a:lnTo>
                <a:lnTo>
                  <a:pt x="4937760" y="65927"/>
                </a:lnTo>
                <a:lnTo>
                  <a:pt x="5074920" y="131312"/>
                </a:lnTo>
                <a:lnTo>
                  <a:pt x="5212080" y="212570"/>
                </a:lnTo>
                <a:lnTo>
                  <a:pt x="5349240" y="303595"/>
                </a:lnTo>
                <a:lnTo>
                  <a:pt x="5486400" y="397550"/>
                </a:lnTo>
                <a:lnTo>
                  <a:pt x="5486400" y="48003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705600" y="3223834"/>
            <a:ext cx="5486400" cy="3634166"/>
          </a:xfrm>
          <a:custGeom>
            <a:avLst/>
            <a:gdLst/>
            <a:ahLst/>
            <a:cxnLst/>
            <a:rect l="l" t="t" r="r" b="b"/>
            <a:pathLst>
              <a:path w="5486400" h="3634166">
                <a:moveTo>
                  <a:pt x="0" y="3634166"/>
                </a:moveTo>
                <a:lnTo>
                  <a:pt x="0" y="17904"/>
                </a:lnTo>
                <a:lnTo>
                  <a:pt x="137160" y="1547"/>
                </a:lnTo>
                <a:lnTo>
                  <a:pt x="274320" y="1395"/>
                </a:lnTo>
                <a:lnTo>
                  <a:pt x="411480" y="17456"/>
                </a:lnTo>
                <a:lnTo>
                  <a:pt x="548640" y="48966"/>
                </a:lnTo>
                <a:lnTo>
                  <a:pt x="685800" y="94427"/>
                </a:lnTo>
                <a:lnTo>
                  <a:pt x="822960" y="151676"/>
                </a:lnTo>
                <a:lnTo>
                  <a:pt x="960120" y="217991"/>
                </a:lnTo>
                <a:lnTo>
                  <a:pt x="1097280" y="290219"/>
                </a:lnTo>
                <a:lnTo>
                  <a:pt x="1234440" y="364925"/>
                </a:lnTo>
                <a:lnTo>
                  <a:pt x="1371600" y="438557"/>
                </a:lnTo>
                <a:lnTo>
                  <a:pt x="1508760" y="507612"/>
                </a:lnTo>
                <a:lnTo>
                  <a:pt x="1645920" y="568807"/>
                </a:lnTo>
                <a:lnTo>
                  <a:pt x="1783080" y="619232"/>
                </a:lnTo>
                <a:lnTo>
                  <a:pt x="1920240" y="656489"/>
                </a:lnTo>
                <a:lnTo>
                  <a:pt x="2057400" y="678806"/>
                </a:lnTo>
                <a:lnTo>
                  <a:pt x="2194560" y="685122"/>
                </a:lnTo>
                <a:lnTo>
                  <a:pt x="2331720" y="675136"/>
                </a:lnTo>
                <a:lnTo>
                  <a:pt x="2468880" y="649324"/>
                </a:lnTo>
                <a:lnTo>
                  <a:pt x="2606040" y="608913"/>
                </a:lnTo>
                <a:lnTo>
                  <a:pt x="2743200" y="555824"/>
                </a:lnTo>
                <a:lnTo>
                  <a:pt x="2880360" y="492583"/>
                </a:lnTo>
                <a:lnTo>
                  <a:pt x="3017520" y="422196"/>
                </a:lnTo>
                <a:lnTo>
                  <a:pt x="3154680" y="348011"/>
                </a:lnTo>
                <a:lnTo>
                  <a:pt x="3291840" y="273556"/>
                </a:lnTo>
                <a:lnTo>
                  <a:pt x="3429000" y="202371"/>
                </a:lnTo>
                <a:lnTo>
                  <a:pt x="3566160" y="137842"/>
                </a:lnTo>
                <a:lnTo>
                  <a:pt x="3703320" y="83036"/>
                </a:lnTo>
                <a:lnTo>
                  <a:pt x="3840480" y="40561"/>
                </a:lnTo>
                <a:lnTo>
                  <a:pt x="3977640" y="12437"/>
                </a:lnTo>
                <a:lnTo>
                  <a:pt x="4114800" y="0"/>
                </a:lnTo>
                <a:lnTo>
                  <a:pt x="4251960" y="3842"/>
                </a:lnTo>
                <a:lnTo>
                  <a:pt x="4389120" y="23780"/>
                </a:lnTo>
                <a:lnTo>
                  <a:pt x="4526280" y="58867"/>
                </a:lnTo>
                <a:lnTo>
                  <a:pt x="4663440" y="107433"/>
                </a:lnTo>
                <a:lnTo>
                  <a:pt x="4800600" y="167170"/>
                </a:lnTo>
                <a:lnTo>
                  <a:pt x="4937760" y="235236"/>
                </a:lnTo>
                <a:lnTo>
                  <a:pt x="5074920" y="308395"/>
                </a:lnTo>
                <a:lnTo>
                  <a:pt x="5212080" y="383167"/>
                </a:lnTo>
                <a:lnTo>
                  <a:pt x="5349240" y="455997"/>
                </a:lnTo>
                <a:lnTo>
                  <a:pt x="5486400" y="523421"/>
                </a:lnTo>
                <a:lnTo>
                  <a:pt x="5486400" y="363416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705600" y="4389757"/>
            <a:ext cx="5486400" cy="2468243"/>
          </a:xfrm>
          <a:custGeom>
            <a:avLst/>
            <a:gdLst/>
            <a:ahLst/>
            <a:cxnLst/>
            <a:rect l="l" t="t" r="r" b="b"/>
            <a:pathLst>
              <a:path w="5486400" h="2468243">
                <a:moveTo>
                  <a:pt x="0" y="2468243"/>
                </a:moveTo>
                <a:lnTo>
                  <a:pt x="0" y="220504"/>
                </a:lnTo>
                <a:lnTo>
                  <a:pt x="137160" y="325260"/>
                </a:lnTo>
                <a:lnTo>
                  <a:pt x="274320" y="431673"/>
                </a:lnTo>
                <a:lnTo>
                  <a:pt x="411480" y="529376"/>
                </a:lnTo>
                <a:lnTo>
                  <a:pt x="548640" y="608850"/>
                </a:lnTo>
                <a:lnTo>
                  <a:pt x="685800" y="662354"/>
                </a:lnTo>
                <a:lnTo>
                  <a:pt x="822960" y="684674"/>
                </a:lnTo>
                <a:lnTo>
                  <a:pt x="960120" y="673637"/>
                </a:lnTo>
                <a:lnTo>
                  <a:pt x="1097280" y="630318"/>
                </a:lnTo>
                <a:lnTo>
                  <a:pt x="1234440" y="558936"/>
                </a:lnTo>
                <a:lnTo>
                  <a:pt x="1371600" y="466447"/>
                </a:lnTo>
                <a:lnTo>
                  <a:pt x="1508760" y="361859"/>
                </a:lnTo>
                <a:lnTo>
                  <a:pt x="1645920" y="255363"/>
                </a:lnTo>
                <a:lnTo>
                  <a:pt x="1783080" y="157332"/>
                </a:lnTo>
                <a:lnTo>
                  <a:pt x="1920240" y="77317"/>
                </a:lnTo>
                <a:lnTo>
                  <a:pt x="2057400" y="23113"/>
                </a:lnTo>
                <a:lnTo>
                  <a:pt x="2194560" y="0"/>
                </a:lnTo>
                <a:lnTo>
                  <a:pt x="2331720" y="10230"/>
                </a:lnTo>
                <a:lnTo>
                  <a:pt x="2468880" y="52807"/>
                </a:lnTo>
                <a:lnTo>
                  <a:pt x="2606040" y="123583"/>
                </a:lnTo>
                <a:lnTo>
                  <a:pt x="2743200" y="215662"/>
                </a:lnTo>
                <a:lnTo>
                  <a:pt x="2880360" y="320074"/>
                </a:lnTo>
                <a:lnTo>
                  <a:pt x="3017520" y="426648"/>
                </a:lnTo>
                <a:lnTo>
                  <a:pt x="3154680" y="525002"/>
                </a:lnTo>
                <a:lnTo>
                  <a:pt x="3291840" y="605553"/>
                </a:lnTo>
                <a:lnTo>
                  <a:pt x="3429000" y="660454"/>
                </a:lnTo>
                <a:lnTo>
                  <a:pt x="3566160" y="684358"/>
                </a:lnTo>
                <a:lnTo>
                  <a:pt x="3703320" y="674935"/>
                </a:lnTo>
                <a:lnTo>
                  <a:pt x="3840480" y="633103"/>
                </a:lnTo>
                <a:lnTo>
                  <a:pt x="3977640" y="562938"/>
                </a:lnTo>
                <a:lnTo>
                  <a:pt x="4114800" y="471274"/>
                </a:lnTo>
                <a:lnTo>
                  <a:pt x="4251960" y="367043"/>
                </a:lnTo>
                <a:lnTo>
                  <a:pt x="4389120" y="260397"/>
                </a:lnTo>
                <a:lnTo>
                  <a:pt x="4526280" y="161727"/>
                </a:lnTo>
                <a:lnTo>
                  <a:pt x="4663440" y="80645"/>
                </a:lnTo>
                <a:lnTo>
                  <a:pt x="4800600" y="25049"/>
                </a:lnTo>
                <a:lnTo>
                  <a:pt x="4937760" y="356"/>
                </a:lnTo>
                <a:lnTo>
                  <a:pt x="5074920" y="8971"/>
                </a:lnTo>
                <a:lnTo>
                  <a:pt x="5212080" y="50056"/>
                </a:lnTo>
                <a:lnTo>
                  <a:pt x="5349240" y="119607"/>
                </a:lnTo>
                <a:lnTo>
                  <a:pt x="5486400" y="210849"/>
                </a:lnTo>
                <a:lnTo>
                  <a:pt x="5486400" y="24682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705600" y="5555122"/>
            <a:ext cx="5486400" cy="1302878"/>
          </a:xfrm>
          <a:custGeom>
            <a:avLst/>
            <a:gdLst/>
            <a:ahLst/>
            <a:cxnLst/>
            <a:rect l="l" t="t" r="r" b="b"/>
            <a:pathLst>
              <a:path w="5486400" h="1302878">
                <a:moveTo>
                  <a:pt x="0" y="1302878"/>
                </a:moveTo>
                <a:lnTo>
                  <a:pt x="0" y="364374"/>
                </a:lnTo>
                <a:lnTo>
                  <a:pt x="137160" y="439446"/>
                </a:lnTo>
                <a:lnTo>
                  <a:pt x="274320" y="509740"/>
                </a:lnTo>
                <a:lnTo>
                  <a:pt x="411480" y="571781"/>
                </a:lnTo>
                <a:lnTo>
                  <a:pt x="548640" y="622503"/>
                </a:lnTo>
                <a:lnTo>
                  <a:pt x="685800" y="659401"/>
                </a:lnTo>
                <a:lnTo>
                  <a:pt x="822960" y="680650"/>
                </a:lnTo>
                <a:lnTo>
                  <a:pt x="960120" y="685201"/>
                </a:lnTo>
                <a:lnTo>
                  <a:pt x="1097280" y="672827"/>
                </a:lnTo>
                <a:lnTo>
                  <a:pt x="1234440" y="644142"/>
                </a:lnTo>
                <a:lnTo>
                  <a:pt x="1371600" y="600562"/>
                </a:lnTo>
                <a:lnTo>
                  <a:pt x="1508760" y="544242"/>
                </a:lnTo>
                <a:lnTo>
                  <a:pt x="1645920" y="477964"/>
                </a:lnTo>
                <a:lnTo>
                  <a:pt x="1783080" y="405004"/>
                </a:lnTo>
                <a:lnTo>
                  <a:pt x="1920240" y="328968"/>
                </a:lnTo>
                <a:lnTo>
                  <a:pt x="2057400" y="253614"/>
                </a:lnTo>
                <a:lnTo>
                  <a:pt x="2194560" y="182665"/>
                </a:lnTo>
                <a:lnTo>
                  <a:pt x="2331720" y="119627"/>
                </a:lnTo>
                <a:lnTo>
                  <a:pt x="2468880" y="67617"/>
                </a:lnTo>
                <a:lnTo>
                  <a:pt x="2606040" y="29205"/>
                </a:lnTo>
                <a:lnTo>
                  <a:pt x="2743200" y="6288"/>
                </a:lnTo>
                <a:lnTo>
                  <a:pt x="2880360" y="0"/>
                </a:lnTo>
                <a:lnTo>
                  <a:pt x="3017520" y="10651"/>
                </a:lnTo>
                <a:lnTo>
                  <a:pt x="3154680" y="37715"/>
                </a:lnTo>
                <a:lnTo>
                  <a:pt x="3291840" y="79854"/>
                </a:lnTo>
                <a:lnTo>
                  <a:pt x="3429000" y="134986"/>
                </a:lnTo>
                <a:lnTo>
                  <a:pt x="3566160" y="200386"/>
                </a:lnTo>
                <a:lnTo>
                  <a:pt x="3703320" y="272822"/>
                </a:lnTo>
                <a:lnTo>
                  <a:pt x="3840480" y="348714"/>
                </a:lnTo>
                <a:lnTo>
                  <a:pt x="3977640" y="424312"/>
                </a:lnTo>
                <a:lnTo>
                  <a:pt x="4114800" y="495880"/>
                </a:lnTo>
                <a:lnTo>
                  <a:pt x="4251960" y="559880"/>
                </a:lnTo>
                <a:lnTo>
                  <a:pt x="4389120" y="613150"/>
                </a:lnTo>
                <a:lnTo>
                  <a:pt x="4526280" y="653057"/>
                </a:lnTo>
                <a:lnTo>
                  <a:pt x="4663440" y="677629"/>
                </a:lnTo>
                <a:lnTo>
                  <a:pt x="4800600" y="685652"/>
                </a:lnTo>
                <a:lnTo>
                  <a:pt x="4937760" y="676729"/>
                </a:lnTo>
                <a:lnTo>
                  <a:pt x="5074920" y="651301"/>
                </a:lnTo>
                <a:lnTo>
                  <a:pt x="5212080" y="610624"/>
                </a:lnTo>
                <a:lnTo>
                  <a:pt x="5349240" y="556710"/>
                </a:lnTo>
                <a:lnTo>
                  <a:pt x="5486400" y="492222"/>
                </a:lnTo>
                <a:lnTo>
                  <a:pt x="5486400" y="130287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26624" y="685800"/>
            <a:ext cx="1097280" cy="109728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674">
  <a:themeElements>
    <a:clrScheme name="Morphiq science-674">
      <a:dk1>
        <a:srgbClr val="0E1B33"/>
      </a:dk1>
      <a:lt1>
        <a:srgbClr val="F5F9FF"/>
      </a:lt1>
      <a:dk2>
        <a:srgbClr val="4A5A75"/>
      </a:dk2>
      <a:lt2>
        <a:srgbClr val="E3EEFE"/>
      </a:lt2>
      <a:accent1>
        <a:srgbClr val="2F6BFF"/>
      </a:accent1>
      <a:accent2>
        <a:srgbClr val="00B3A4"/>
      </a:accent2>
      <a:accent3>
        <a:srgbClr val="FF8A3D"/>
      </a:accent3>
      <a:accent4>
        <a:srgbClr val="1E2A4A"/>
      </a:accent4>
      <a:accent5>
        <a:srgbClr val="D1DFFF"/>
      </a:accent5>
      <a:accent6>
        <a:srgbClr val="D0D5DE"/>
      </a:accent6>
      <a:hlink>
        <a:srgbClr val="2F6BFF"/>
      </a:hlink>
      <a:folHlink>
        <a:srgbClr val="00B3A4"/>
      </a:folHlink>
    </a:clrScheme>
    <a:fontScheme name="Morphiq science-674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&amp; Life Sciences Pack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