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Adoption index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31</c:v>
                </c:pt>
                <c:pt idx="2">
                  <c:v>43</c:v>
                </c:pt>
                <c:pt idx="3">
                  <c:v>57</c:v>
                </c:pt>
                <c:pt idx="4">
                  <c:v>70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COMPUTING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296150" y="609600"/>
            <a:ext cx="4286250" cy="6248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486650" y="800100"/>
            <a:ext cx="3905250" cy="60579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8263713" y="2472690"/>
            <a:ext cx="8906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154410" y="2472690"/>
            <a:ext cx="260604" cy="260604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15014" y="2733294"/>
            <a:ext cx="125378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>
            <a:off x="10625939" y="269043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20850" y="242982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444471" y="2907030"/>
            <a:ext cx="55001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994486" y="2907030"/>
            <a:ext cx="260604" cy="260604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55090" y="3167634"/>
            <a:ext cx="67853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9890767" y="312477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01609" y="286416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8382509" y="3341370"/>
            <a:ext cx="47073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853246" y="3341370"/>
            <a:ext cx="260604" cy="260604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9113850" y="3601974"/>
            <a:ext cx="49552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9566508" y="3559112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39646" y="329850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8476588" y="3775710"/>
            <a:ext cx="99066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467249" y="3775710"/>
            <a:ext cx="260604" cy="260604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9727853" y="4036314"/>
            <a:ext cx="84881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0533801" y="399345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33725" y="373284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960009" y="4210050"/>
            <a:ext cx="109267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9052687" y="3949446"/>
            <a:ext cx="260604" cy="260604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9313291" y="3949446"/>
            <a:ext cx="151677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9" name="Oval 28"/>
          <p:cNvSpPr/>
          <p:nvPr/>
        </p:nvSpPr>
        <p:spPr>
          <a:xfrm>
            <a:off x="10787208" y="3906584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917146" y="41671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8335832" y="4644390"/>
            <a:ext cx="50765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 flipV="1">
            <a:off x="8843489" y="4383786"/>
            <a:ext cx="260604" cy="260604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104093" y="4383786"/>
            <a:ext cx="54615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9607382" y="4340924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92969" y="460152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8708090" y="5078730"/>
            <a:ext cx="66618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374277" y="5078730"/>
            <a:ext cx="260604" cy="260604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634881" y="5339334"/>
            <a:ext cx="79517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10387198" y="529647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65228" y="503586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8626707" y="5513070"/>
            <a:ext cx="90661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533321" y="5513070"/>
            <a:ext cx="260604" cy="260604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793925" y="5773674"/>
            <a:ext cx="58548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10336550" y="573081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583845" y="547020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8537598" y="5947410"/>
            <a:ext cx="59411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131714" y="5947410"/>
            <a:ext cx="260604" cy="260604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392318" y="6208014"/>
            <a:ext cx="103327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9" name="Oval 48"/>
          <p:cNvSpPr/>
          <p:nvPr/>
        </p:nvSpPr>
        <p:spPr>
          <a:xfrm>
            <a:off x="10382729" y="6165152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494736" y="590454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05888" y="3776662"/>
            <a:ext cx="866775" cy="86677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9179242" y="3950018"/>
            <a:ext cx="520065" cy="520065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179242" y="364331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79242" y="464343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352598" y="364331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52598" y="464343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25952" y="364331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25952" y="464343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99308" y="364331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699308" y="464343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096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TECHNICAL SEMINAR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09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09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641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641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673600" y="58102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673600" y="60007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1" i="0">
                <a:solidFill>
                  <a:schemeClr val="tx1"/>
                </a:solidFill>
                <a:latin typeface="+mj-lt"/>
              </a:rPr>
              <a:t>Edge Computing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Bringing computation closer to where data is created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09600" y="4781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62100" y="4781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62100" y="5534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42148" y="1733550"/>
            <a:ext cx="3540252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02674" y="3368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025634" y="3124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7398" y="3947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•"/>
            </a:pPr>
            <a:r>
              <a:rPr sz="2400" b="0" i="0">
                <a:solidFill>
                  <a:schemeClr val="tx1"/>
                </a:solidFill>
                <a:latin typeface="+mn-lt"/>
              </a:rPr>
              <a:t>Billions of devices now generate data at the network edge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•"/>
            </a:pPr>
            <a:r>
              <a:rPr sz="2400" b="0" i="0">
                <a:solidFill>
                  <a:schemeClr val="tx1"/>
                </a:solidFill>
                <a:latin typeface="+mn-lt"/>
              </a:rPr>
              <a:t>Sending everything to the cloud adds delay and cost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•"/>
            </a:pPr>
            <a:r>
              <a:rPr sz="2400" b="0" i="0">
                <a:solidFill>
                  <a:schemeClr val="tx1"/>
                </a:solidFill>
                <a:latin typeface="+mn-lt"/>
              </a:rPr>
              <a:t>Edge computing processes data near its source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•"/>
            </a:pPr>
            <a:r>
              <a:rPr sz="2400" b="0" i="0">
                <a:solidFill>
                  <a:schemeClr val="tx1"/>
                </a:solidFill>
                <a:latin typeface="+mn-lt"/>
              </a:rPr>
              <a:t>It powers real-time apps like autonomous vehicles and smart factories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2000s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CDNs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Content cached near users</a:t>
            </a:r>
          </a:p>
        </p:txBody>
      </p:sp>
      <p:sp>
        <p:nvSpPr>
          <p:cNvPr id="8" name="Oval 7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Fog computing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Cloud extended to the network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MEC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Compute inside mobile networks</a:t>
            </a:r>
          </a:p>
        </p:txBody>
      </p:sp>
      <p:sp>
        <p:nvSpPr>
          <p:cNvPr id="16" name="Oval 15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2020s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AI at the edge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Models run on devices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Time for data to travel and be processed — the edge cuts it sharply.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Edge node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small server or gateway close to the devices it serves.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Offloading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Deciding which tasks run locally and which in the cloud.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Devices collect data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Filter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Edge node cleans and aggregates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Decide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model acts instantly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Sync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Summaries go to the cloud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Three tiers — device, edge and cloud — each doing what it does best.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Devices sense, edge nodes make time-critical decisions, and the cloud handles long-term storage, training and fleet-wide analytics.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factories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Machine faults detected in milliseconds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Connected vehicles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Local processing for safety features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In-store analytics without uploading video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has grown steadily as 5G and low-power AI chips matured.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trend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Very low latency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Lower bandwidth costs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Better data privacy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with poor connectivity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Harder to manage many nodes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Limited compute per node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Physical security of devices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Standards still evolving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Orchestration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Deploying updates to thousands of nodes.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Protecting devices in the field.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Running models on tight power budgets.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future cloud is not one place — it is everywhere data is born.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Looking ahead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Edge computing complements, not replaces, the cloud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It is key for real-time, privacy-sensitive applications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Management and security are the main open problems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7">
  <a:themeElements>
    <a:clrScheme name="Morphiq seminar-7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seminar-7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Computing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