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16</c:v>
                </c:pt>
                <c:pt idx="2">
                  <c:v>25</c:v>
                </c:pt>
                <c:pt idx="3">
                  <c:v>36</c:v>
                </c:pt>
                <c:pt idx="4">
                  <c:v>49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09750"/>
            <a:ext cx="107251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983066" y="3012034"/>
            <a:ext cx="1053389" cy="1053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02752" y="3007644"/>
            <a:ext cx="2414016" cy="106216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98990" y="2876036"/>
            <a:ext cx="451002" cy="4510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54112" y="2766243"/>
            <a:ext cx="3511296" cy="154497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25726" y="3039887"/>
            <a:ext cx="459106" cy="45910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05472" y="2524841"/>
            <a:ext cx="4608576" cy="202777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057800" y="2265197"/>
            <a:ext cx="526113" cy="5261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56832" y="2283440"/>
            <a:ext cx="5705856" cy="251057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77513" y="3476246"/>
            <a:ext cx="390687" cy="3906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55388" y="3662190"/>
            <a:ext cx="24151" cy="241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03428" y="3776986"/>
            <a:ext cx="18777" cy="187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111350" y="3415318"/>
            <a:ext cx="22163" cy="221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137066" y="916166"/>
            <a:ext cx="27928" cy="279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82051" y="2336687"/>
            <a:ext cx="22615" cy="226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656591" y="3287675"/>
            <a:ext cx="16662" cy="166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51399" y="829603"/>
            <a:ext cx="22103" cy="221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85862" y="4350306"/>
            <a:ext cx="31861" cy="318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3902" y="2150315"/>
            <a:ext cx="32372" cy="3237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97285" y="5096401"/>
            <a:ext cx="15256" cy="152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47854" y="1289958"/>
            <a:ext cx="27252" cy="272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81028" y="2128318"/>
            <a:ext cx="29913" cy="299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52736" y="4823793"/>
            <a:ext cx="29093" cy="290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743067" y="1318825"/>
            <a:ext cx="31974" cy="319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104478" y="1875369"/>
            <a:ext cx="24507" cy="245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849909" y="4086261"/>
            <a:ext cx="14679" cy="146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514709" y="5785862"/>
            <a:ext cx="25693" cy="256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166029" y="5589967"/>
            <a:ext cx="19778" cy="197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356125" y="6147794"/>
            <a:ext cx="17171" cy="171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797746" y="2639943"/>
            <a:ext cx="23469" cy="234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770253" y="2757822"/>
            <a:ext cx="16644" cy="166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943220" y="2957732"/>
            <a:ext cx="19131" cy="191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54127" y="1888559"/>
            <a:ext cx="26781" cy="267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552773" y="5560279"/>
            <a:ext cx="25752" cy="257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727306" y="3448089"/>
            <a:ext cx="26043" cy="260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378771" y="2426418"/>
            <a:ext cx="24653" cy="246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249174" y="3999288"/>
            <a:ext cx="31565" cy="315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499962" y="2319370"/>
            <a:ext cx="16673" cy="166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614566" y="5589153"/>
            <a:ext cx="28523" cy="285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144043" y="2034423"/>
            <a:ext cx="30185" cy="301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258848" y="3673033"/>
            <a:ext cx="25851" cy="258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783255" y="2507147"/>
            <a:ext cx="16214" cy="162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179724" y="1996084"/>
            <a:ext cx="28011" cy="280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579300" y="4870191"/>
            <a:ext cx="23673" cy="236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619017" y="2180161"/>
            <a:ext cx="22752" cy="227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195862" y="5539854"/>
            <a:ext cx="32609" cy="326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263955" y="4993428"/>
            <a:ext cx="31345" cy="313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601244" y="2915576"/>
            <a:ext cx="31935" cy="319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679514" y="4336767"/>
            <a:ext cx="30973" cy="309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604756" y="884699"/>
            <a:ext cx="29589" cy="295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TECHNICAL SEMINAR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0" i="0">
                <a:solidFill>
                  <a:schemeClr val="bg1"/>
                </a:solidFill>
                <a:latin typeface="+mj-lt"/>
              </a:rPr>
              <a:t>Quantum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A beginner-friendly look at qubits and what they could change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105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3550" y="1809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3550" y="2562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05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3550" y="2571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3550" y="3324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8105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3333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33550" y="4086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8105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3550" y="4095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33550" y="4848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8105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4857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33550" y="5610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50149" y="1809750"/>
            <a:ext cx="3456051" cy="3695700"/>
          </a:xfrm>
          <a:prstGeom prst="roundRect">
            <a:avLst>
              <a:gd name="adj" fmla="val 38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68575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91535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45399" y="4023360"/>
            <a:ext cx="326555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16140" y="1809750"/>
            <a:ext cx="42900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5157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7453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1390" y="4232910"/>
            <a:ext cx="4099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66900"/>
            <a:ext cx="600608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Classical computers use bits that are either 0 or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Quantum computers use qubits that can be in superposition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Some problems may become dramatically faster to solve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Today's machines are still small and error-prone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105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8105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Superposition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qubit can represent 0 and 1 at the same time.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4500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450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117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170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Entanglement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170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so one's state depends on another.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895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895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65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6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Interference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56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Amplifying right answers and cancelling wrong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8105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1809750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Initialise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5098" y="1809750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prepared in a known state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04950" y="2814638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8105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05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43050" y="2814638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75098" y="2814638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Quantum gates create superposition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04950" y="3819525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8105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05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3050" y="3819525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Entangle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75098" y="3819525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into a circuit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04950" y="4824412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8105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105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3050" y="4824412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75098" y="4824412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Result read out as classical bits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81050" y="1809750"/>
            <a:ext cx="344805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4381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70151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Drug discovery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molecules more accurately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419600" y="1809750"/>
            <a:ext cx="344805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8236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4006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85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60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Optimisation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Logistics and scheduling problems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8150" y="1809750"/>
            <a:ext cx="344805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20916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8616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3400" y="3422093"/>
            <a:ext cx="32575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8150" y="4513326"/>
            <a:ext cx="34480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Cryptography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8150" y="4856226"/>
            <a:ext cx="344805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New, quantum-safe security methods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81050" y="1809750"/>
          <a:ext cx="6649593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1643" y="1905000"/>
            <a:ext cx="3694557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Research activity keeps rising, though practical advantage is still limited to narrow tasks.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1050" y="1809750"/>
            <a:ext cx="5191125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8105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2057400"/>
            <a:ext cx="46577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775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7750" y="2762250"/>
            <a:ext cx="4657725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Potential speed-ups for some problems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Natural fit for simulating chemistry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Drives new cryptography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075" y="1809750"/>
            <a:ext cx="5191125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15075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2057400"/>
            <a:ext cx="46577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1775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1775" y="2762250"/>
            <a:ext cx="4657725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Qubits are fragile and noisy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extreme cooling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useful algorithms so far</a:t>
            </a:r>
          </a:p>
        </p:txBody>
      </p:sp>
      <p:sp>
        <p:nvSpPr>
          <p:cNvPr id="14" name="Oval 13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105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8105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 correction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physical qubits per reliable qubit.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4500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450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117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170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170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hundreds to millions of qubits.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8950" y="1916430"/>
            <a:ext cx="33972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895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65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6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56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Tools and skills are still scarce.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Quantum computers will not replace laptops — they will solve problems laptops cannot.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16140" y="1809750"/>
            <a:ext cx="42900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5157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7453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1390" y="4232910"/>
            <a:ext cx="4099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66900"/>
            <a:ext cx="600608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Qubits use superposition and entanglement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Real advantage is narrow but growing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Error correction is the key milestone to watch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8105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16140" y="1809750"/>
            <a:ext cx="42900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5157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7453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1390" y="4232910"/>
            <a:ext cx="4099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66900"/>
            <a:ext cx="600608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0432" y="2907792"/>
            <a:ext cx="1316736" cy="1316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40040" y="2902306"/>
            <a:ext cx="3017520" cy="132770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026087" y="4019464"/>
            <a:ext cx="407013" cy="4070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54240" y="2600554"/>
            <a:ext cx="4389120" cy="193121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02741" y="4054811"/>
            <a:ext cx="388059" cy="3880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68440" y="2298802"/>
            <a:ext cx="5760720" cy="253471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879553" y="1983284"/>
            <a:ext cx="640523" cy="64052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82640" y="1997050"/>
            <a:ext cx="7132320" cy="313822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684017" y="4449177"/>
            <a:ext cx="426347" cy="426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508797" y="4867761"/>
            <a:ext cx="23145" cy="231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116269" y="1559971"/>
            <a:ext cx="17515" cy="175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968705" y="4528328"/>
            <a:ext cx="25150" cy="251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718639" y="6081590"/>
            <a:ext cx="30968" cy="309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5677" y="6031083"/>
            <a:ext cx="17005" cy="170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00408" y="3980618"/>
            <a:ext cx="27802" cy="278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993233" y="4887210"/>
            <a:ext cx="15821" cy="158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14860" y="2025308"/>
            <a:ext cx="25649" cy="256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12850" y="5212252"/>
            <a:ext cx="14937" cy="149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157899" y="3421977"/>
            <a:ext cx="28579" cy="285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691660" y="2803852"/>
            <a:ext cx="21761" cy="217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872497" y="6456916"/>
            <a:ext cx="18134" cy="181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069520" y="1227852"/>
            <a:ext cx="14497" cy="144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23891" y="3143632"/>
            <a:ext cx="31137" cy="311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653305" y="489513"/>
            <a:ext cx="18554" cy="185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04343" y="250361"/>
            <a:ext cx="20562" cy="205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046389" y="1218911"/>
            <a:ext cx="15317" cy="153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353194" y="1275050"/>
            <a:ext cx="27885" cy="278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04186" y="790199"/>
            <a:ext cx="16800" cy="168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938957" y="3945072"/>
            <a:ext cx="27714" cy="277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379958" y="5078795"/>
            <a:ext cx="20173" cy="201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016615" y="5610470"/>
            <a:ext cx="23531" cy="235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096429" y="1485237"/>
            <a:ext cx="28805" cy="288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263694" y="5153236"/>
            <a:ext cx="30717" cy="307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57331" y="1376265"/>
            <a:ext cx="27112" cy="271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330450" y="2744578"/>
            <a:ext cx="30102" cy="301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563087" y="808984"/>
            <a:ext cx="20515" cy="205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916167" y="1883657"/>
            <a:ext cx="28645" cy="286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362039" y="25621"/>
            <a:ext cx="23857" cy="238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44984" y="6173092"/>
            <a:ext cx="25297" cy="252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40339" y="6664793"/>
            <a:ext cx="20648" cy="206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90923" y="5720126"/>
            <a:ext cx="15256" cy="152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314941" y="5587538"/>
            <a:ext cx="22386" cy="223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913743" y="2342369"/>
            <a:ext cx="28745" cy="287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939869" y="4798196"/>
            <a:ext cx="18147" cy="181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563743" y="2241948"/>
            <a:ext cx="22662" cy="226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879248" y="3852045"/>
            <a:ext cx="29110" cy="291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49493" y="3451546"/>
            <a:ext cx="21797" cy="217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442731" y="5018756"/>
            <a:ext cx="23663" cy="236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710051" y="515067"/>
            <a:ext cx="32678" cy="326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8">
  <a:themeElements>
    <a:clrScheme name="Morphiq seminar-8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seminar-8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