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12</c:v>
                </c:pt>
                <c:pt idx="2">
                  <c:v>22</c:v>
                </c:pt>
                <c:pt idx="3">
                  <c:v>35</c:v>
                </c:pt>
                <c:pt idx="4">
                  <c:v>48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5G TECHNOLOGY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684520" y="137160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53025" y="1368171"/>
            <a:ext cx="1885950" cy="82981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533352" y="1202789"/>
            <a:ext cx="395426" cy="3954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724400" y="1179576"/>
            <a:ext cx="2743200" cy="120700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439668" y="2202222"/>
            <a:ext cx="279921" cy="27992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295775" y="990981"/>
            <a:ext cx="3600450" cy="158419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34799" y="1128276"/>
            <a:ext cx="316763" cy="31676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867150" y="802386"/>
            <a:ext cx="4457700" cy="196138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701601" y="2592337"/>
            <a:ext cx="332574" cy="3325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038018" y="135753"/>
            <a:ext cx="31570" cy="315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968869" y="2801421"/>
            <a:ext cx="19675" cy="196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879428" y="1605551"/>
            <a:ext cx="28770" cy="287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66735" y="3179699"/>
            <a:ext cx="27921" cy="279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91589" y="2108757"/>
            <a:ext cx="31831" cy="318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247517" y="1256329"/>
            <a:ext cx="18751" cy="187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500462" y="51517"/>
            <a:ext cx="22405" cy="224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45664" y="2867133"/>
            <a:ext cx="21187" cy="211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33418" y="220273"/>
            <a:ext cx="14476" cy="144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557282" y="1285069"/>
            <a:ext cx="17287" cy="172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950851" y="3285271"/>
            <a:ext cx="16592" cy="165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490373" y="5312"/>
            <a:ext cx="17081" cy="170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542891" y="1683587"/>
            <a:ext cx="31118" cy="311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451148" y="520987"/>
            <a:ext cx="20582" cy="2058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453978" y="1038939"/>
            <a:ext cx="18918" cy="189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076525" y="2359217"/>
            <a:ext cx="31491" cy="314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2148847" y="1533031"/>
            <a:ext cx="27547" cy="275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756593" y="637079"/>
            <a:ext cx="30842" cy="3084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541012" y="2020504"/>
            <a:ext cx="31466" cy="314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435769" y="1813611"/>
            <a:ext cx="16046" cy="160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195071" y="1406289"/>
            <a:ext cx="20964" cy="209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26544" y="1092754"/>
            <a:ext cx="20781" cy="207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900032" y="1570729"/>
            <a:ext cx="20988" cy="2098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5981862" y="593198"/>
            <a:ext cx="28522" cy="285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5792589" y="1137694"/>
            <a:ext cx="30430" cy="304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396880" y="651452"/>
            <a:ext cx="15898" cy="158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084971" y="580849"/>
            <a:ext cx="30129" cy="301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007088" y="2332542"/>
            <a:ext cx="19936" cy="199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5259778" y="2059211"/>
            <a:ext cx="22561" cy="225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481734" y="1757097"/>
            <a:ext cx="27841" cy="278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49791" y="780544"/>
            <a:ext cx="20774" cy="207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5162896" y="661764"/>
            <a:ext cx="29260" cy="292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998808" y="2845080"/>
            <a:ext cx="20756" cy="207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34504" y="365382"/>
            <a:ext cx="18040" cy="180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24718" y="1310916"/>
            <a:ext cx="16469" cy="164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369652" y="740909"/>
            <a:ext cx="19198" cy="191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759182" y="454207"/>
            <a:ext cx="15344" cy="153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96564" y="439096"/>
            <a:ext cx="25949" cy="259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461795" y="1696531"/>
            <a:ext cx="29797" cy="297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040339" y="2694453"/>
            <a:ext cx="16717" cy="167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5G Technology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The next generation of mobile networks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5G is the fifth generation of cellular networks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offers far higher speeds and lower latency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connects many more devices per square kilometre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new services from smart factories to remote surgery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1980s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Analogue voice calls</a:t>
            </a:r>
          </a:p>
        </p:txBody>
      </p:sp>
      <p:sp>
        <p:nvSpPr>
          <p:cNvPr id="7" name="Chevron 6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2G–3G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1990s–2000s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SMS and mobile internet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4G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2010s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 mobile broadband</a:t>
            </a:r>
          </a:p>
        </p:txBody>
      </p:sp>
      <p:sp>
        <p:nvSpPr>
          <p:cNvPr id="15" name="Chevron 14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5G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Ultra-fast, low-latency networks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8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mmWave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High-frequency bands with huge capacity but short range.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Massive MIMO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antennas serve many users at once.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 slicing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networks tailored for each service.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Phone or sensor connects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Small cell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Dense radio nodes nearby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Cloud-native 5G core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Apps with low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cloud-native core and dense small cells.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5G separates the radio from a software-defined core, so operators can create network slices with guaranteed speed and latency for different uses, from video to industrial control.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Wireless robots and sensors.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Telemedicine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Remote consultations and monitoring.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Real-time traffic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Share of mobile connections on 5G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high speeds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Latency of a few milliseconds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Huge device capacity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Flexible network slices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Expensive rollout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Short range at high bands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Device costs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use of dense networks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Coverage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cells needed in cities.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Spectrum and equipment investment.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connected devices to protect.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7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5G-Advanced and 6G research are already under way.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5G is more than faster phones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unlocks industrial and civic use cases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Coverage and cost remain the key challenges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5">
  <a:themeElements>
    <a:clrScheme name="Morphiq seminar-215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seminar-215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5G Technology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