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31</c:v>
                </c:pt>
                <c:pt idx="2">
                  <c:v>43</c:v>
                </c:pt>
                <c:pt idx="3">
                  <c:v>57</c:v>
                </c:pt>
                <c:pt idx="4">
                  <c:v>70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COMPUTING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COMPUTING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COMPUTING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COMPUTING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Hexagon 3"/>
          <p:cNvSpPr/>
          <p:nvPr/>
        </p:nvSpPr>
        <p:spPr>
          <a:xfrm>
            <a:off x="7978506" y="366689"/>
            <a:ext cx="629290" cy="68847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9968423" y="0"/>
            <a:ext cx="629290" cy="688477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315200" y="733378"/>
            <a:ext cx="629290" cy="68847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978506" y="1100067"/>
            <a:ext cx="629290" cy="68847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641812" y="733378"/>
            <a:ext cx="629290" cy="68847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9305117" y="1100067"/>
            <a:ext cx="629290" cy="68847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9968423" y="733378"/>
            <a:ext cx="629290" cy="68847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7978506" y="1833445"/>
            <a:ext cx="629290" cy="68847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8641812" y="1466756"/>
            <a:ext cx="629290" cy="68847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7315200" y="2200134"/>
            <a:ext cx="629290" cy="68847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8641812" y="2200134"/>
            <a:ext cx="629290" cy="688477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9305117" y="2566823"/>
            <a:ext cx="629290" cy="68847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7315200" y="2933512"/>
            <a:ext cx="629290" cy="68847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7978506" y="3300201"/>
            <a:ext cx="629290" cy="68847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8641812" y="2933512"/>
            <a:ext cx="629290" cy="68847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9305117" y="3300201"/>
            <a:ext cx="629290" cy="688477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9968423" y="2933512"/>
            <a:ext cx="629290" cy="688477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6096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TECHNICAL SEMINAR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09600" y="5695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6096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Ishita Verma, Roll No. 21CS045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672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672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Dr. S. Banerjee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248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248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28750"/>
            <a:ext cx="64198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100" b="1" i="0" spc="50">
                <a:solidFill>
                  <a:schemeClr val="tx1"/>
                </a:solidFill>
                <a:latin typeface="+mj-lt"/>
              </a:rPr>
              <a:t>EDGE COMPUTING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Bringing computation closer to where data is created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609600" y="4781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62100" y="4781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562100" y="5534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Image placeholder (right-click &gt; Format Shape &gt; Picture fill)"/>
          <p:cNvSpPr/>
          <p:nvPr/>
        </p:nvSpPr>
        <p:spPr>
          <a:xfrm>
            <a:off x="8042148" y="1733550"/>
            <a:ext cx="3540252" cy="3695700"/>
          </a:xfrm>
          <a:prstGeom prst="roundRect">
            <a:avLst>
              <a:gd name="adj" fmla="val 21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202674" y="3368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025634" y="3124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37398" y="3947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Billions of devices now generate data at the network edge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Sending everything to the cloud adds delay and cost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Edge computing processes data near its source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powers real-time apps like autonomous vehicles and smart factories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2000s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CDNs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Content cached near users</a:t>
            </a:r>
          </a:p>
        </p:txBody>
      </p:sp>
      <p:sp>
        <p:nvSpPr>
          <p:cNvPr id="9" name="Chevron 8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2012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Fog computing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Cloud extended to the network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Compute inside mobile networks</a:t>
            </a:r>
          </a:p>
        </p:txBody>
      </p:sp>
      <p:sp>
        <p:nvSpPr>
          <p:cNvPr id="17" name="Chevron 16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2020s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AI at the edge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Models run on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Latency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Time for data to travel and be processed — the edge cuts it sharply.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Edge node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small server or gateway close to the devices it serves.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Offloading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Deciding which tasks run locally and which in the cloud.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Devices collect data</a:t>
            </a:r>
          </a:p>
        </p:txBody>
      </p:sp>
      <p:sp>
        <p:nvSpPr>
          <p:cNvPr id="10" name="Oval 9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Filter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Edge node cleans and aggregates</a:t>
            </a:r>
          </a:p>
        </p:txBody>
      </p:sp>
      <p:sp>
        <p:nvSpPr>
          <p:cNvPr id="15" name="Oval 14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Decide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model acts instantly</a:t>
            </a:r>
          </a:p>
        </p:txBody>
      </p:sp>
      <p:sp>
        <p:nvSpPr>
          <p:cNvPr id="20" name="Oval 19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Sync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Summaries go to the cloud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Three tiers — device, edge and cloud — each doing what it does best.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Devices sense, edge nodes make time-critical decisions, and the cloud handles long-term storage, training and fleet-wide analytics.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factories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Machine faults detected in milliseconds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Connected vehicles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Local processing for safety features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In-store analytics without uploading video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has grown steadily as 5G and low-power AI chips matured.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5314950" cy="4267200"/>
          </a:xfrm>
          <a:prstGeom prst="roundRect">
            <a:avLst>
              <a:gd name="adj" fmla="val 178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7" name="Rectangle 6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Very low latency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Lower bandwidth costs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Better data privacy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Works with poor connectivity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733550"/>
            <a:ext cx="5314950" cy="4267200"/>
          </a:xfrm>
          <a:prstGeom prst="roundRect">
            <a:avLst>
              <a:gd name="adj" fmla="val 178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Harder to manage many nodes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Limited compute per node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Physical security of devices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Standards still evolving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Orchestration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Deploying updates to thousands of nodes.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Protecting devices in the field.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Energy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Running models on tight power budgets.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050" b="1" i="0">
                <a:solidFill>
                  <a:schemeClr val="tx1"/>
                </a:solidFill>
                <a:latin typeface="+mj-lt"/>
              </a:rPr>
              <a:t>The future cloud is not one place — it is everywhere data is born.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Edge computing complements, not replaces, the cloud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It is key for real-time, privacy-sensitive applications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Management and security are the main open problems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Ishita Verma   ·   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 spc="5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216">
  <a:themeElements>
    <a:clrScheme name="Morphiq seminar-216">
      <a:dk1>
        <a:srgbClr val="F5F1E6"/>
      </a:dk1>
      <a:lt1>
        <a:srgbClr val="0E1424"/>
      </a:lt1>
      <a:dk2>
        <a:srgbClr val="A9AFC2"/>
      </a:dk2>
      <a:lt2>
        <a:srgbClr val="182036"/>
      </a:lt2>
      <a:accent1>
        <a:srgbClr val="D4AF37"/>
      </a:accent1>
      <a:accent2>
        <a:srgbClr val="E8D8A8"/>
      </a:accent2>
      <a:accent3>
        <a:srgbClr val="5B7DB1"/>
      </a:accent3>
      <a:accent4>
        <a:srgbClr val="B5503C"/>
      </a:accent4>
      <a:accent5>
        <a:srgbClr val="323027"/>
      </a:accent5>
      <a:accent6>
        <a:srgbClr val="333743"/>
      </a:accent6>
      <a:hlink>
        <a:srgbClr val="D4AF37"/>
      </a:hlink>
      <a:folHlink>
        <a:srgbClr val="E8D8A8"/>
      </a:folHlink>
    </a:clrScheme>
    <a:fontScheme name="Morphiq seminar-216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Edge Computing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