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AUGMENTED REALITY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AUGMENTED REALITY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AUGMENTED REALITY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AUGMENTED REALITY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563661" y="2863901"/>
            <a:ext cx="1404518" cy="14045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656576" y="2858049"/>
            <a:ext cx="3218688" cy="1416223"/>
          </a:xfrm>
          <a:prstGeom prst="ellipse">
            <a:avLst/>
          </a:prstGeom>
          <a:noFill/>
          <a:ln w="12700">
            <a:solidFill>
              <a:schemeClr val="tx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668207" y="3316813"/>
            <a:ext cx="407422" cy="4074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25056" y="2536180"/>
            <a:ext cx="4681728" cy="2059960"/>
          </a:xfrm>
          <a:prstGeom prst="ellipse">
            <a:avLst/>
          </a:prstGeom>
          <a:noFill/>
          <a:ln w="12700">
            <a:solidFill>
              <a:schemeClr val="tx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72351" y="4121439"/>
            <a:ext cx="608892" cy="60889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193536" y="2214311"/>
            <a:ext cx="6144768" cy="2703698"/>
          </a:xfrm>
          <a:prstGeom prst="ellipse">
            <a:avLst/>
          </a:prstGeom>
          <a:noFill/>
          <a:ln w="12700">
            <a:solidFill>
              <a:schemeClr val="tx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959013" y="4581795"/>
            <a:ext cx="536645" cy="53664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462016" y="1892442"/>
            <a:ext cx="7607808" cy="3347436"/>
          </a:xfrm>
          <a:prstGeom prst="ellipse">
            <a:avLst/>
          </a:prstGeom>
          <a:noFill/>
          <a:ln w="12700">
            <a:solidFill>
              <a:schemeClr val="tx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2622639" y="2790260"/>
            <a:ext cx="534645" cy="534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1055425" y="3336010"/>
            <a:ext cx="29295" cy="2929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790879" y="6737785"/>
            <a:ext cx="26722" cy="2672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704094" y="3884053"/>
            <a:ext cx="32035" cy="3203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503643" y="6359637"/>
            <a:ext cx="19921" cy="1992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671521" y="1356033"/>
            <a:ext cx="19978" cy="19978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28047" y="5116547"/>
            <a:ext cx="14850" cy="1485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690351" y="1919857"/>
            <a:ext cx="17248" cy="17248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322542" y="6458090"/>
            <a:ext cx="15758" cy="15758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410934" y="254381"/>
            <a:ext cx="22526" cy="2252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932107" y="1786989"/>
            <a:ext cx="22218" cy="22218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995053" y="6525904"/>
            <a:ext cx="23570" cy="2357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143862" y="1650094"/>
            <a:ext cx="25413" cy="2541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1629006" y="3470159"/>
            <a:ext cx="23503" cy="2350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877574" y="2847515"/>
            <a:ext cx="18077" cy="1807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558136" y="3084833"/>
            <a:ext cx="20607" cy="2060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686992" y="473741"/>
            <a:ext cx="22138" cy="22138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243870" y="2826442"/>
            <a:ext cx="21602" cy="2160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1361505" y="5906365"/>
            <a:ext cx="22425" cy="2242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1792355" y="2862677"/>
            <a:ext cx="24642" cy="2464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0550709" y="4882489"/>
            <a:ext cx="20715" cy="2071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0550442" y="1324188"/>
            <a:ext cx="15982" cy="1598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445608" y="3625220"/>
            <a:ext cx="17704" cy="177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192135" y="5959586"/>
            <a:ext cx="14806" cy="1480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034493" y="6184650"/>
            <a:ext cx="24023" cy="2402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0006466" y="2364299"/>
            <a:ext cx="23160" cy="2316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701061" y="2434078"/>
            <a:ext cx="25329" cy="25329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6788402" y="1185484"/>
            <a:ext cx="14631" cy="1463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8902832" y="5447965"/>
            <a:ext cx="33096" cy="3309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9529920" y="6315317"/>
            <a:ext cx="24971" cy="2497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10834423" y="635224"/>
            <a:ext cx="18075" cy="1807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6943639" y="6483214"/>
            <a:ext cx="26022" cy="2602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11776772" y="6305129"/>
            <a:ext cx="19077" cy="1907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6648578" y="5943002"/>
            <a:ext cx="17930" cy="1793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928693" y="4331374"/>
            <a:ext cx="15837" cy="1583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0051126" y="2833881"/>
            <a:ext cx="19460" cy="1946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0803568" y="271399"/>
            <a:ext cx="29531" cy="2953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0445535" y="426214"/>
            <a:ext cx="21483" cy="2148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7282471" y="2981913"/>
            <a:ext cx="21120" cy="2112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6810559" y="1418071"/>
            <a:ext cx="28966" cy="2896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815763" y="1403243"/>
            <a:ext cx="21438" cy="21438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685800" y="7239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85800" y="933450"/>
            <a:ext cx="49225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TECHNICAL SEMINAR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858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858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Ishita Verma, Roll No. 21CS045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4257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GUIDE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4257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Dr. S. Banerjee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1656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1656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March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51244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750" b="1" i="0">
                <a:solidFill>
                  <a:schemeClr val="tx1"/>
                </a:solidFill>
                <a:latin typeface="+mj-lt"/>
              </a:rPr>
              <a:t>Augmented Reality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91000"/>
            <a:ext cx="46786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Blending digital content with the real world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809750"/>
            <a:ext cx="3454400" cy="1943100"/>
          </a:xfrm>
          <a:prstGeom prst="roundRect">
            <a:avLst>
              <a:gd name="adj" fmla="val 10784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68800" y="1809750"/>
            <a:ext cx="3454400" cy="1943100"/>
          </a:xfrm>
          <a:prstGeom prst="roundRect">
            <a:avLst>
              <a:gd name="adj" fmla="val 10784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97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7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Core concepts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51800" y="1809750"/>
            <a:ext cx="3454400" cy="1943100"/>
          </a:xfrm>
          <a:prstGeom prst="roundRect">
            <a:avLst>
              <a:gd name="adj" fmla="val 10784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80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80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3981450"/>
            <a:ext cx="3454400" cy="1943100"/>
          </a:xfrm>
          <a:prstGeom prst="roundRect">
            <a:avLst>
              <a:gd name="adj" fmla="val 10784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Challenges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68800" y="3981450"/>
            <a:ext cx="3454400" cy="1943100"/>
          </a:xfrm>
          <a:prstGeom prst="roundRect">
            <a:avLst>
              <a:gd name="adj" fmla="val 10784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97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97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Future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AR overlays digital information on what we see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runs on phones, tablets and smart glasses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Used in retail, education, maintenance and games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Advances in sensors and AI make it practical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1968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First headset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Early head-mounted display</a:t>
            </a:r>
          </a:p>
        </p:txBody>
      </p:sp>
      <p:sp>
        <p:nvSpPr>
          <p:cNvPr id="10" name="Oval 9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1990s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The term 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Coined for aircraft assembly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2016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Mobile 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Phone games go mainstream</a:t>
            </a:r>
          </a:p>
        </p:txBody>
      </p:sp>
      <p:sp>
        <p:nvSpPr>
          <p:cNvPr id="18" name="Oval 17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2020s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Smart glasses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Lighter wearable devices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Evolution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Tracking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Knowing where the device is and what it sees.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Rendering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Drawing 3D content aligned to the world.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Interaction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Touch, gaze, voice and gestures.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Architecture diagram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Camera, sensors and a real-time 3D engine.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An AR app combines camera frames with motion sensors to map the environment, then a 3D engine renders virtual objects that stay locked to real surfaces as the user moves.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Try furniture or glasses at home.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Education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3D models of the heart or planets.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Maintenance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Step-by-step repair overlays.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Advantages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Hands-on learning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Fewer errors in field work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Engaging marketing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Works on existing phones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206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Limitations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Battery and heat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Motion sickness for some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Privacy of camera data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Content is costly to create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Lightweight glasses could make AR an everyday interface.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Looking ahead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AR adds context to the real world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Phones already make it accessible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Hardware and content are the next frontiers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[1] Survey paper on the topic, IEEE Access,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[2] Textbook chapter covering fundamentals,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[3] Recent conference paper on applications, 2025.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Ishita Verma   ·   Department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eminar-218">
  <a:themeElements>
    <a:clrScheme name="Morphiq seminar-218">
      <a:dk1>
        <a:srgbClr val="0F2624"/>
      </a:dk1>
      <a:lt1>
        <a:srgbClr val="F7FAF9"/>
      </a:lt1>
      <a:dk2>
        <a:srgbClr val="4E625F"/>
      </a:dk2>
      <a:lt2>
        <a:srgbClr val="E2EEEC"/>
      </a:lt2>
      <a:accent1>
        <a:srgbClr val="0B7A75"/>
      </a:accent1>
      <a:accent2>
        <a:srgbClr val="F28C28"/>
      </a:accent2>
      <a:accent3>
        <a:srgbClr val="1C3F3A"/>
      </a:accent3>
      <a:accent4>
        <a:srgbClr val="E4C35A"/>
      </a:accent4>
      <a:accent5>
        <a:srgbClr val="CDE3E1"/>
      </a:accent5>
      <a:accent6>
        <a:srgbClr val="D2D8D7"/>
      </a:accent6>
      <a:hlink>
        <a:srgbClr val="0B7A75"/>
      </a:hlink>
      <a:folHlink>
        <a:srgbClr val="F28C28"/>
      </a:folHlink>
    </a:clrScheme>
    <a:fontScheme name="Morphiq seminar-218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Augmented Reality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