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667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2026</a:t>
            </a:r>
          </a:p>
        </p:txBody>
      </p:sp>
      <p:sp>
        <p:nvSpPr>
          <p:cNvPr id="5" name="Freeform 4"/>
          <p:cNvSpPr/>
          <p:nvPr/>
        </p:nvSpPr>
        <p:spPr>
          <a:xfrm>
            <a:off x="8046720" y="1790757"/>
            <a:ext cx="3383280" cy="2400243"/>
          </a:xfrm>
          <a:custGeom>
            <a:avLst/>
            <a:gdLst/>
            <a:ahLst/>
            <a:cxnLst/>
            <a:rect l="l" t="t" r="r" b="b"/>
            <a:pathLst>
              <a:path w="3383280" h="2400243">
                <a:moveTo>
                  <a:pt x="0" y="2400243"/>
                </a:moveTo>
                <a:lnTo>
                  <a:pt x="0" y="3669"/>
                </a:lnTo>
                <a:lnTo>
                  <a:pt x="84582" y="0"/>
                </a:lnTo>
                <a:lnTo>
                  <a:pt x="169164" y="5723"/>
                </a:lnTo>
                <a:lnTo>
                  <a:pt x="253746" y="20525"/>
                </a:lnTo>
                <a:lnTo>
                  <a:pt x="338328" y="43595"/>
                </a:lnTo>
                <a:lnTo>
                  <a:pt x="422910" y="73667"/>
                </a:lnTo>
                <a:lnTo>
                  <a:pt x="507492" y="109096"/>
                </a:lnTo>
                <a:lnTo>
                  <a:pt x="592074" y="147938"/>
                </a:lnTo>
                <a:lnTo>
                  <a:pt x="676656" y="188065"/>
                </a:lnTo>
                <a:lnTo>
                  <a:pt x="761238" y="227279"/>
                </a:lnTo>
                <a:lnTo>
                  <a:pt x="845820" y="263430"/>
                </a:lnTo>
                <a:lnTo>
                  <a:pt x="930402" y="294538"/>
                </a:lnTo>
                <a:lnTo>
                  <a:pt x="1014984" y="318897"/>
                </a:lnTo>
                <a:lnTo>
                  <a:pt x="1099566" y="335173"/>
                </a:lnTo>
                <a:lnTo>
                  <a:pt x="1184148" y="342474"/>
                </a:lnTo>
                <a:lnTo>
                  <a:pt x="1268730" y="340400"/>
                </a:lnTo>
                <a:lnTo>
                  <a:pt x="1353312" y="329064"/>
                </a:lnTo>
                <a:lnTo>
                  <a:pt x="1437894" y="309088"/>
                </a:lnTo>
                <a:lnTo>
                  <a:pt x="1522476" y="281566"/>
                </a:lnTo>
                <a:lnTo>
                  <a:pt x="1607058" y="248007"/>
                </a:lnTo>
                <a:lnTo>
                  <a:pt x="1691640" y="210249"/>
                </a:lnTo>
                <a:lnTo>
                  <a:pt x="1776222" y="170362"/>
                </a:lnTo>
                <a:lnTo>
                  <a:pt x="1860804" y="130531"/>
                </a:lnTo>
                <a:lnTo>
                  <a:pt x="1945386" y="92940"/>
                </a:lnTo>
                <a:lnTo>
                  <a:pt x="2029968" y="59648"/>
                </a:lnTo>
                <a:lnTo>
                  <a:pt x="2114550" y="32479"/>
                </a:lnTo>
                <a:lnTo>
                  <a:pt x="2199132" y="12923"/>
                </a:lnTo>
                <a:lnTo>
                  <a:pt x="2283714" y="2051"/>
                </a:lnTo>
                <a:lnTo>
                  <a:pt x="2368296" y="459"/>
                </a:lnTo>
                <a:lnTo>
                  <a:pt x="2452878" y="8235"/>
                </a:lnTo>
                <a:lnTo>
                  <a:pt x="2537460" y="24951"/>
                </a:lnTo>
                <a:lnTo>
                  <a:pt x="2622042" y="49692"/>
                </a:lnTo>
                <a:lnTo>
                  <a:pt x="2706624" y="81103"/>
                </a:lnTo>
                <a:lnTo>
                  <a:pt x="2791206" y="117461"/>
                </a:lnTo>
                <a:lnTo>
                  <a:pt x="2875788" y="156775"/>
                </a:lnTo>
                <a:lnTo>
                  <a:pt x="2960370" y="196890"/>
                </a:lnTo>
                <a:lnTo>
                  <a:pt x="3044952" y="235607"/>
                </a:lnTo>
                <a:lnTo>
                  <a:pt x="3129534" y="270806"/>
                </a:lnTo>
                <a:lnTo>
                  <a:pt x="3214116" y="300557"/>
                </a:lnTo>
                <a:lnTo>
                  <a:pt x="3298698" y="323230"/>
                </a:lnTo>
                <a:lnTo>
                  <a:pt x="3383280" y="337582"/>
                </a:lnTo>
                <a:lnTo>
                  <a:pt x="3383280" y="24002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046720" y="2373646"/>
            <a:ext cx="3383280" cy="1817354"/>
          </a:xfrm>
          <a:custGeom>
            <a:avLst/>
            <a:gdLst/>
            <a:ahLst/>
            <a:cxnLst/>
            <a:rect l="l" t="t" r="r" b="b"/>
            <a:pathLst>
              <a:path w="3383280" h="1817354">
                <a:moveTo>
                  <a:pt x="0" y="1817354"/>
                </a:moveTo>
                <a:lnTo>
                  <a:pt x="0" y="83898"/>
                </a:lnTo>
                <a:lnTo>
                  <a:pt x="84582" y="48685"/>
                </a:lnTo>
                <a:lnTo>
                  <a:pt x="169164" y="21859"/>
                </a:lnTo>
                <a:lnTo>
                  <a:pt x="253746" y="5252"/>
                </a:lnTo>
                <a:lnTo>
                  <a:pt x="338328" y="0"/>
                </a:lnTo>
                <a:lnTo>
                  <a:pt x="422910" y="6460"/>
                </a:lnTo>
                <a:lnTo>
                  <a:pt x="507492" y="24193"/>
                </a:lnTo>
                <a:lnTo>
                  <a:pt x="592074" y="51985"/>
                </a:lnTo>
                <a:lnTo>
                  <a:pt x="676656" y="87938"/>
                </a:lnTo>
                <a:lnTo>
                  <a:pt x="761238" y="129597"/>
                </a:lnTo>
                <a:lnTo>
                  <a:pt x="845820" y="174113"/>
                </a:lnTo>
                <a:lnTo>
                  <a:pt x="930402" y="218447"/>
                </a:lnTo>
                <a:lnTo>
                  <a:pt x="1014984" y="259568"/>
                </a:lnTo>
                <a:lnTo>
                  <a:pt x="1099566" y="294668"/>
                </a:lnTo>
                <a:lnTo>
                  <a:pt x="1184148" y="321348"/>
                </a:lnTo>
                <a:lnTo>
                  <a:pt x="1268730" y="337786"/>
                </a:lnTo>
                <a:lnTo>
                  <a:pt x="1353312" y="342857"/>
                </a:lnTo>
                <a:lnTo>
                  <a:pt x="1437894" y="336217"/>
                </a:lnTo>
                <a:lnTo>
                  <a:pt x="1522476" y="318317"/>
                </a:lnTo>
                <a:lnTo>
                  <a:pt x="1607058" y="290382"/>
                </a:lnTo>
                <a:lnTo>
                  <a:pt x="1691640" y="254321"/>
                </a:lnTo>
                <a:lnTo>
                  <a:pt x="1776222" y="212596"/>
                </a:lnTo>
                <a:lnTo>
                  <a:pt x="1860804" y="168058"/>
                </a:lnTo>
                <a:lnTo>
                  <a:pt x="1945386" y="123752"/>
                </a:lnTo>
                <a:lnTo>
                  <a:pt x="2029968" y="82703"/>
                </a:lnTo>
                <a:lnTo>
                  <a:pt x="2114550" y="47716"/>
                </a:lnTo>
                <a:lnTo>
                  <a:pt x="2199132" y="21183"/>
                </a:lnTo>
                <a:lnTo>
                  <a:pt x="2283714" y="4915"/>
                </a:lnTo>
                <a:lnTo>
                  <a:pt x="2368296" y="24"/>
                </a:lnTo>
                <a:lnTo>
                  <a:pt x="2452878" y="6845"/>
                </a:lnTo>
                <a:lnTo>
                  <a:pt x="2537460" y="24911"/>
                </a:lnTo>
                <a:lnTo>
                  <a:pt x="2622042" y="52988"/>
                </a:lnTo>
                <a:lnTo>
                  <a:pt x="2706624" y="89158"/>
                </a:lnTo>
                <a:lnTo>
                  <a:pt x="2791206" y="130949"/>
                </a:lnTo>
                <a:lnTo>
                  <a:pt x="2875788" y="175506"/>
                </a:lnTo>
                <a:lnTo>
                  <a:pt x="2960370" y="219785"/>
                </a:lnTo>
                <a:lnTo>
                  <a:pt x="3044952" y="260760"/>
                </a:lnTo>
                <a:lnTo>
                  <a:pt x="3129534" y="295633"/>
                </a:lnTo>
                <a:lnTo>
                  <a:pt x="3214116" y="322019"/>
                </a:lnTo>
                <a:lnTo>
                  <a:pt x="3298698" y="338117"/>
                </a:lnTo>
                <a:lnTo>
                  <a:pt x="3383280" y="342827"/>
                </a:lnTo>
                <a:lnTo>
                  <a:pt x="3383280" y="18173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046720" y="2956625"/>
            <a:ext cx="3383280" cy="1234375"/>
          </a:xfrm>
          <a:custGeom>
            <a:avLst/>
            <a:gdLst/>
            <a:ahLst/>
            <a:cxnLst/>
            <a:rect l="l" t="t" r="r" b="b"/>
            <a:pathLst>
              <a:path w="3383280" h="1234375">
                <a:moveTo>
                  <a:pt x="0" y="1234375"/>
                </a:moveTo>
                <a:lnTo>
                  <a:pt x="0" y="321537"/>
                </a:lnTo>
                <a:lnTo>
                  <a:pt x="84582" y="295093"/>
                </a:lnTo>
                <a:lnTo>
                  <a:pt x="169164" y="260267"/>
                </a:lnTo>
                <a:lnTo>
                  <a:pt x="253746" y="219420"/>
                </a:lnTo>
                <a:lnTo>
                  <a:pt x="338328" y="175319"/>
                </a:lnTo>
                <a:lnTo>
                  <a:pt x="422910" y="130951"/>
                </a:lnTo>
                <a:lnTo>
                  <a:pt x="507492" y="89322"/>
                </a:lnTo>
                <a:lnTo>
                  <a:pt x="592074" y="53253"/>
                </a:lnTo>
                <a:lnTo>
                  <a:pt x="676656" y="25188"/>
                </a:lnTo>
                <a:lnTo>
                  <a:pt x="761238" y="7026"/>
                </a:lnTo>
                <a:lnTo>
                  <a:pt x="845820" y="0"/>
                </a:lnTo>
                <a:lnTo>
                  <a:pt x="930402" y="4585"/>
                </a:lnTo>
                <a:lnTo>
                  <a:pt x="1014984" y="20470"/>
                </a:lnTo>
                <a:lnTo>
                  <a:pt x="1099566" y="46580"/>
                </a:lnTo>
                <a:lnTo>
                  <a:pt x="1184148" y="81144"/>
                </a:lnTo>
                <a:lnTo>
                  <a:pt x="1268730" y="121823"/>
                </a:lnTo>
                <a:lnTo>
                  <a:pt x="1353312" y="165859"/>
                </a:lnTo>
                <a:lnTo>
                  <a:pt x="1437894" y="210269"/>
                </a:lnTo>
                <a:lnTo>
                  <a:pt x="1522476" y="252045"/>
                </a:lnTo>
                <a:lnTo>
                  <a:pt x="1607058" y="288357"/>
                </a:lnTo>
                <a:lnTo>
                  <a:pt x="1691640" y="316744"/>
                </a:lnTo>
                <a:lnTo>
                  <a:pt x="1776222" y="335283"/>
                </a:lnTo>
                <a:lnTo>
                  <a:pt x="1860804" y="342718"/>
                </a:lnTo>
                <a:lnTo>
                  <a:pt x="1945386" y="338546"/>
                </a:lnTo>
                <a:lnTo>
                  <a:pt x="2029968" y="323049"/>
                </a:lnTo>
                <a:lnTo>
                  <a:pt x="2114550" y="297277"/>
                </a:lnTo>
                <a:lnTo>
                  <a:pt x="2199132" y="262976"/>
                </a:lnTo>
                <a:lnTo>
                  <a:pt x="2283714" y="222470"/>
                </a:lnTo>
                <a:lnTo>
                  <a:pt x="2368296" y="178503"/>
                </a:lnTo>
                <a:lnTo>
                  <a:pt x="2452878" y="134054"/>
                </a:lnTo>
                <a:lnTo>
                  <a:pt x="2537460" y="92134"/>
                </a:lnTo>
                <a:lnTo>
                  <a:pt x="2622042" y="55583"/>
                </a:lnTo>
                <a:lnTo>
                  <a:pt x="2706624" y="26877"/>
                </a:lnTo>
                <a:lnTo>
                  <a:pt x="2791206" y="7962"/>
                </a:lnTo>
                <a:lnTo>
                  <a:pt x="2875788" y="118"/>
                </a:lnTo>
                <a:lnTo>
                  <a:pt x="2960370" y="3877"/>
                </a:lnTo>
                <a:lnTo>
                  <a:pt x="3044952" y="18984"/>
                </a:lnTo>
                <a:lnTo>
                  <a:pt x="3129534" y="44416"/>
                </a:lnTo>
                <a:lnTo>
                  <a:pt x="3214116" y="78451"/>
                </a:lnTo>
                <a:lnTo>
                  <a:pt x="3298698" y="118781"/>
                </a:lnTo>
                <a:lnTo>
                  <a:pt x="3383280" y="162675"/>
                </a:lnTo>
                <a:lnTo>
                  <a:pt x="3383280" y="12343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046720" y="3539639"/>
            <a:ext cx="3383280" cy="651361"/>
          </a:xfrm>
          <a:custGeom>
            <a:avLst/>
            <a:gdLst/>
            <a:ahLst/>
            <a:cxnLst/>
            <a:rect l="l" t="t" r="r" b="b"/>
            <a:pathLst>
              <a:path w="3383280" h="651361">
                <a:moveTo>
                  <a:pt x="0" y="651361"/>
                </a:moveTo>
                <a:lnTo>
                  <a:pt x="0" y="342489"/>
                </a:lnTo>
                <a:lnTo>
                  <a:pt x="84582" y="337018"/>
                </a:lnTo>
                <a:lnTo>
                  <a:pt x="169164" y="315280"/>
                </a:lnTo>
                <a:lnTo>
                  <a:pt x="253746" y="279407"/>
                </a:lnTo>
                <a:lnTo>
                  <a:pt x="338328" y="232921"/>
                </a:lnTo>
                <a:lnTo>
                  <a:pt x="422910" y="180387"/>
                </a:lnTo>
                <a:lnTo>
                  <a:pt x="507492" y="126960"/>
                </a:lnTo>
                <a:lnTo>
                  <a:pt x="592074" y="77886"/>
                </a:lnTo>
                <a:lnTo>
                  <a:pt x="676656" y="37983"/>
                </a:lnTo>
                <a:lnTo>
                  <a:pt x="761238" y="11167"/>
                </a:lnTo>
                <a:lnTo>
                  <a:pt x="845820" y="72"/>
                </a:lnTo>
                <a:lnTo>
                  <a:pt x="930402" y="5785"/>
                </a:lnTo>
                <a:lnTo>
                  <a:pt x="1014984" y="27748"/>
                </a:lnTo>
                <a:lnTo>
                  <a:pt x="1099566" y="63802"/>
                </a:lnTo>
                <a:lnTo>
                  <a:pt x="1184148" y="110410"/>
                </a:lnTo>
                <a:lnTo>
                  <a:pt x="1268730" y="162995"/>
                </a:lnTo>
                <a:lnTo>
                  <a:pt x="1353312" y="216396"/>
                </a:lnTo>
                <a:lnTo>
                  <a:pt x="1437894" y="265370"/>
                </a:lnTo>
                <a:lnTo>
                  <a:pt x="1522476" y="305109"/>
                </a:lnTo>
                <a:lnTo>
                  <a:pt x="1607058" y="331712"/>
                </a:lnTo>
                <a:lnTo>
                  <a:pt x="1691640" y="342568"/>
                </a:lnTo>
                <a:lnTo>
                  <a:pt x="1776222" y="336611"/>
                </a:lnTo>
                <a:lnTo>
                  <a:pt x="1860804" y="314426"/>
                </a:lnTo>
                <a:lnTo>
                  <a:pt x="1945386" y="278190"/>
                </a:lnTo>
                <a:lnTo>
                  <a:pt x="2029968" y="231461"/>
                </a:lnTo>
                <a:lnTo>
                  <a:pt x="2114550" y="178827"/>
                </a:lnTo>
                <a:lnTo>
                  <a:pt x="2199132" y="125453"/>
                </a:lnTo>
                <a:lnTo>
                  <a:pt x="2283714" y="76580"/>
                </a:lnTo>
                <a:lnTo>
                  <a:pt x="2368296" y="37006"/>
                </a:lnTo>
                <a:lnTo>
                  <a:pt x="2452878" y="10616"/>
                </a:lnTo>
                <a:lnTo>
                  <a:pt x="2537460" y="0"/>
                </a:lnTo>
                <a:lnTo>
                  <a:pt x="2622042" y="6200"/>
                </a:lnTo>
                <a:lnTo>
                  <a:pt x="2706624" y="28608"/>
                </a:lnTo>
                <a:lnTo>
                  <a:pt x="2791206" y="65024"/>
                </a:lnTo>
                <a:lnTo>
                  <a:pt x="2875788" y="111873"/>
                </a:lnTo>
                <a:lnTo>
                  <a:pt x="2960370" y="164556"/>
                </a:lnTo>
                <a:lnTo>
                  <a:pt x="3044952" y="217901"/>
                </a:lnTo>
                <a:lnTo>
                  <a:pt x="3129534" y="266671"/>
                </a:lnTo>
                <a:lnTo>
                  <a:pt x="3214116" y="306080"/>
                </a:lnTo>
                <a:lnTo>
                  <a:pt x="3298698" y="332257"/>
                </a:lnTo>
                <a:lnTo>
                  <a:pt x="3383280" y="342633"/>
                </a:lnTo>
                <a:lnTo>
                  <a:pt x="3383280" y="6513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279685" y="1104900"/>
            <a:ext cx="676656" cy="67665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TECHNICAL SEMINAR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Ishita Verma, Roll No. 21CS045   ·   Dr. S. Banerjee   ·   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Renewable Energy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Solar, wind and the path to clean power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Renewable energy comes from sources that refill naturally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Solar and wind are now among the cheapest power sources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Storage and smart grids handle their variability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Clean energy is central to climate goals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Photovoltaics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 cells turn light directly into electricity.</a:t>
            </a:r>
          </a:p>
        </p:txBody>
      </p:sp>
      <p:sp>
        <p:nvSpPr>
          <p:cNvPr id="7" name="Rectangle 6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Wind turbines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Blades turn a generator using wind energy.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Energy storage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Batteries and pumped hydro balance supply.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Generate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Solar panels and turbines</a:t>
            </a:r>
          </a:p>
        </p:txBody>
      </p:sp>
      <p:sp>
        <p:nvSpPr>
          <p:cNvPr id="8" name="Oval 7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Convert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Inverters to grid power</a:t>
            </a:r>
          </a:p>
        </p:txBody>
      </p:sp>
      <p:sp>
        <p:nvSpPr>
          <p:cNvPr id="13" name="Oval 12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Batteries for later use</a:t>
            </a:r>
          </a:p>
        </p:txBody>
      </p:sp>
      <p:sp>
        <p:nvSpPr>
          <p:cNvPr id="18" name="Oval 17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Distribute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Smart grid delivers power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Generation, storage and a smart grid.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Variable renewable output is smoothed by forecasting, battery storage and flexible demand, while a digital grid balances supply and demand every second.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Rooftop solar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Homes and offices cut bills.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Solar parks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Large plants for utilities.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Microgrids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Power for remote villages.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fuel cost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Low emissions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Energy independence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Creates local jobs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Weather dependent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storage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Land use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Grid upgrades required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Variability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Sun and wind change.</a:t>
            </a:r>
          </a:p>
        </p:txBody>
      </p:sp>
      <p:sp>
        <p:nvSpPr>
          <p:cNvPr id="7" name="Rectangle 6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Storage cost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Batteries still costly.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Grid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Transmission must expand.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Cheaper storage will make round-the-clock clean power common.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Renewables are now mainstream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Storage and grids are the key enablers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Policy and finance will set the pace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Ishita Verma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219">
  <a:themeElements>
    <a:clrScheme name="Morphiq seminar-219">
      <a:dk1>
        <a:srgbClr val="F1EEFF"/>
      </a:dk1>
      <a:lt1>
        <a:srgbClr val="0B0820"/>
      </a:lt1>
      <a:dk2>
        <a:srgbClr val="A8A1CF"/>
      </a:dk2>
      <a:lt2>
        <a:srgbClr val="17123A"/>
      </a:lt2>
      <a:accent1>
        <a:srgbClr val="00F5D4"/>
      </a:accent1>
      <a:accent2>
        <a:srgbClr val="F15BB5"/>
      </a:accent2>
      <a:accent3>
        <a:srgbClr val="FEE440"/>
      </a:accent3>
      <a:accent4>
        <a:srgbClr val="9B5DE5"/>
      </a:accent4>
      <a:accent5>
        <a:srgbClr val="093340"/>
      </a:accent5>
      <a:accent6>
        <a:srgbClr val="302D44"/>
      </a:accent6>
      <a:hlink>
        <a:srgbClr val="00F5D4"/>
      </a:hlink>
      <a:folHlink>
        <a:srgbClr val="F15BB5"/>
      </a:folHlink>
    </a:clrScheme>
    <a:fontScheme name="Morphiq seminar-219">
      <a:majorFont>
        <a:latin typeface="EB Garamon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Renewable Energy Systems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