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RENEWABLE ENERGY SYSTEMS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0" y="2057634"/>
            <a:ext cx="3143250" cy="4800366"/>
          </a:xfrm>
          <a:custGeom>
            <a:avLst/>
            <a:gdLst/>
            <a:ahLst/>
            <a:cxnLst/>
            <a:rect l="l" t="t" r="r" b="b"/>
            <a:pathLst>
              <a:path w="3143250" h="4800366">
                <a:moveTo>
                  <a:pt x="0" y="4800366"/>
                </a:moveTo>
                <a:lnTo>
                  <a:pt x="0" y="615722"/>
                </a:lnTo>
                <a:lnTo>
                  <a:pt x="78581" y="559082"/>
                </a:lnTo>
                <a:lnTo>
                  <a:pt x="157162" y="490224"/>
                </a:lnTo>
                <a:lnTo>
                  <a:pt x="235744" y="413035"/>
                </a:lnTo>
                <a:lnTo>
                  <a:pt x="314325" y="331874"/>
                </a:lnTo>
                <a:lnTo>
                  <a:pt x="392906" y="251322"/>
                </a:lnTo>
                <a:lnTo>
                  <a:pt x="471488" y="175927"/>
                </a:lnTo>
                <a:lnTo>
                  <a:pt x="550069" y="109945"/>
                </a:lnTo>
                <a:lnTo>
                  <a:pt x="628650" y="57101"/>
                </a:lnTo>
                <a:lnTo>
                  <a:pt x="707231" y="20379"/>
                </a:lnTo>
                <a:lnTo>
                  <a:pt x="785812" y="1851"/>
                </a:lnTo>
                <a:lnTo>
                  <a:pt x="864394" y="2564"/>
                </a:lnTo>
                <a:lnTo>
                  <a:pt x="942975" y="22477"/>
                </a:lnTo>
                <a:lnTo>
                  <a:pt x="1021556" y="60466"/>
                </a:lnTo>
                <a:lnTo>
                  <a:pt x="1100138" y="114386"/>
                </a:lnTo>
                <a:lnTo>
                  <a:pt x="1178719" y="181194"/>
                </a:lnTo>
                <a:lnTo>
                  <a:pt x="1257300" y="257118"/>
                </a:lnTo>
                <a:lnTo>
                  <a:pt x="1335881" y="337871"/>
                </a:lnTo>
                <a:lnTo>
                  <a:pt x="1414462" y="418895"/>
                </a:lnTo>
                <a:lnTo>
                  <a:pt x="1493044" y="495616"/>
                </a:lnTo>
                <a:lnTo>
                  <a:pt x="1571625" y="563702"/>
                </a:lnTo>
                <a:lnTo>
                  <a:pt x="1650206" y="619309"/>
                </a:lnTo>
                <a:lnTo>
                  <a:pt x="1728788" y="659299"/>
                </a:lnTo>
                <a:lnTo>
                  <a:pt x="1807369" y="681413"/>
                </a:lnTo>
                <a:lnTo>
                  <a:pt x="1885950" y="684403"/>
                </a:lnTo>
                <a:lnTo>
                  <a:pt x="1964531" y="668101"/>
                </a:lnTo>
                <a:lnTo>
                  <a:pt x="2043112" y="633427"/>
                </a:lnTo>
                <a:lnTo>
                  <a:pt x="2121694" y="582338"/>
                </a:lnTo>
                <a:lnTo>
                  <a:pt x="2200275" y="517718"/>
                </a:lnTo>
                <a:lnTo>
                  <a:pt x="2278856" y="443216"/>
                </a:lnTo>
                <a:lnTo>
                  <a:pt x="2357438" y="363037"/>
                </a:lnTo>
                <a:lnTo>
                  <a:pt x="2436019" y="281709"/>
                </a:lnTo>
                <a:lnTo>
                  <a:pt x="2514600" y="203821"/>
                </a:lnTo>
                <a:lnTo>
                  <a:pt x="2593181" y="133772"/>
                </a:lnTo>
                <a:lnTo>
                  <a:pt x="2671762" y="75516"/>
                </a:lnTo>
                <a:lnTo>
                  <a:pt x="2750344" y="32342"/>
                </a:lnTo>
                <a:lnTo>
                  <a:pt x="2828925" y="6687"/>
                </a:lnTo>
                <a:lnTo>
                  <a:pt x="2907506" y="0"/>
                </a:lnTo>
                <a:lnTo>
                  <a:pt x="2986088" y="12657"/>
                </a:lnTo>
                <a:lnTo>
                  <a:pt x="3064669" y="43945"/>
                </a:lnTo>
                <a:lnTo>
                  <a:pt x="3143250" y="92097"/>
                </a:lnTo>
                <a:lnTo>
                  <a:pt x="3143250" y="48003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0" y="3224663"/>
            <a:ext cx="3143250" cy="3633337"/>
          </a:xfrm>
          <a:custGeom>
            <a:avLst/>
            <a:gdLst/>
            <a:ahLst/>
            <a:cxnLst/>
            <a:rect l="l" t="t" r="r" b="b"/>
            <a:pathLst>
              <a:path w="3143250" h="3633337">
                <a:moveTo>
                  <a:pt x="0" y="3633337"/>
                </a:moveTo>
                <a:lnTo>
                  <a:pt x="0" y="173657"/>
                </a:lnTo>
                <a:lnTo>
                  <a:pt x="78581" y="95770"/>
                </a:lnTo>
                <a:lnTo>
                  <a:pt x="157162" y="38047"/>
                </a:lnTo>
                <a:lnTo>
                  <a:pt x="235744" y="5226"/>
                </a:lnTo>
                <a:lnTo>
                  <a:pt x="314325" y="0"/>
                </a:lnTo>
                <a:lnTo>
                  <a:pt x="392906" y="22798"/>
                </a:lnTo>
                <a:lnTo>
                  <a:pt x="471488" y="71750"/>
                </a:lnTo>
                <a:lnTo>
                  <a:pt x="550069" y="142837"/>
                </a:lnTo>
                <a:lnTo>
                  <a:pt x="628650" y="230226"/>
                </a:lnTo>
                <a:lnTo>
                  <a:pt x="707231" y="326747"/>
                </a:lnTo>
                <a:lnTo>
                  <a:pt x="785812" y="424478"/>
                </a:lnTo>
                <a:lnTo>
                  <a:pt x="864394" y="515400"/>
                </a:lnTo>
                <a:lnTo>
                  <a:pt x="942975" y="592051"/>
                </a:lnTo>
                <a:lnTo>
                  <a:pt x="1021556" y="648140"/>
                </a:lnTo>
                <a:lnTo>
                  <a:pt x="1100138" y="679066"/>
                </a:lnTo>
                <a:lnTo>
                  <a:pt x="1178719" y="682291"/>
                </a:lnTo>
                <a:lnTo>
                  <a:pt x="1257300" y="657549"/>
                </a:lnTo>
                <a:lnTo>
                  <a:pt x="1335881" y="606871"/>
                </a:lnTo>
                <a:lnTo>
                  <a:pt x="1414462" y="534416"/>
                </a:lnTo>
                <a:lnTo>
                  <a:pt x="1493044" y="446130"/>
                </a:lnTo>
                <a:lnTo>
                  <a:pt x="1571625" y="349258"/>
                </a:lnTo>
                <a:lnTo>
                  <a:pt x="1650206" y="251748"/>
                </a:lnTo>
                <a:lnTo>
                  <a:pt x="1728788" y="161604"/>
                </a:lnTo>
                <a:lnTo>
                  <a:pt x="1807369" y="86222"/>
                </a:lnTo>
                <a:lnTo>
                  <a:pt x="1885950" y="31788"/>
                </a:lnTo>
                <a:lnTo>
                  <a:pt x="1964531" y="2770"/>
                </a:lnTo>
                <a:lnTo>
                  <a:pt x="2043112" y="1548"/>
                </a:lnTo>
                <a:lnTo>
                  <a:pt x="2121694" y="28223"/>
                </a:lnTo>
                <a:lnTo>
                  <a:pt x="2200275" y="80606"/>
                </a:lnTo>
                <a:lnTo>
                  <a:pt x="2278856" y="154399"/>
                </a:lnTo>
                <a:lnTo>
                  <a:pt x="2357438" y="243545"/>
                </a:lnTo>
                <a:lnTo>
                  <a:pt x="2436019" y="340729"/>
                </a:lnTo>
                <a:lnTo>
                  <a:pt x="2514600" y="437976"/>
                </a:lnTo>
                <a:lnTo>
                  <a:pt x="2593181" y="527306"/>
                </a:lnTo>
                <a:lnTo>
                  <a:pt x="2671762" y="601388"/>
                </a:lnTo>
                <a:lnTo>
                  <a:pt x="2750344" y="654143"/>
                </a:lnTo>
                <a:lnTo>
                  <a:pt x="2828925" y="681241"/>
                </a:lnTo>
                <a:lnTo>
                  <a:pt x="2907506" y="680460"/>
                </a:lnTo>
                <a:lnTo>
                  <a:pt x="2986088" y="651862"/>
                </a:lnTo>
                <a:lnTo>
                  <a:pt x="3064669" y="597795"/>
                </a:lnTo>
                <a:lnTo>
                  <a:pt x="3143250" y="522696"/>
                </a:lnTo>
                <a:lnTo>
                  <a:pt x="3143250" y="36333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0" y="4389705"/>
            <a:ext cx="3143250" cy="2468295"/>
          </a:xfrm>
          <a:custGeom>
            <a:avLst/>
            <a:gdLst/>
            <a:ahLst/>
            <a:cxnLst/>
            <a:rect l="l" t="t" r="r" b="b"/>
            <a:pathLst>
              <a:path w="3143250" h="2468295">
                <a:moveTo>
                  <a:pt x="0" y="2468295"/>
                </a:moveTo>
                <a:lnTo>
                  <a:pt x="0" y="58714"/>
                </a:lnTo>
                <a:lnTo>
                  <a:pt x="78581" y="17660"/>
                </a:lnTo>
                <a:lnTo>
                  <a:pt x="157162" y="0"/>
                </a:lnTo>
                <a:lnTo>
                  <a:pt x="235744" y="7007"/>
                </a:lnTo>
                <a:lnTo>
                  <a:pt x="314325" y="38177"/>
                </a:lnTo>
                <a:lnTo>
                  <a:pt x="392906" y="91262"/>
                </a:lnTo>
                <a:lnTo>
                  <a:pt x="471488" y="162438"/>
                </a:lnTo>
                <a:lnTo>
                  <a:pt x="550069" y="246576"/>
                </a:lnTo>
                <a:lnTo>
                  <a:pt x="628650" y="337612"/>
                </a:lnTo>
                <a:lnTo>
                  <a:pt x="707231" y="428988"/>
                </a:lnTo>
                <a:lnTo>
                  <a:pt x="785812" y="514118"/>
                </a:lnTo>
                <a:lnTo>
                  <a:pt x="864394" y="586868"/>
                </a:lnTo>
                <a:lnTo>
                  <a:pt x="942975" y="641996"/>
                </a:lnTo>
                <a:lnTo>
                  <a:pt x="1021556" y="675528"/>
                </a:lnTo>
                <a:lnTo>
                  <a:pt x="1100138" y="685050"/>
                </a:lnTo>
                <a:lnTo>
                  <a:pt x="1178719" y="669875"/>
                </a:lnTo>
                <a:lnTo>
                  <a:pt x="1257300" y="631096"/>
                </a:lnTo>
                <a:lnTo>
                  <a:pt x="1335881" y="571507"/>
                </a:lnTo>
                <a:lnTo>
                  <a:pt x="1414462" y="495403"/>
                </a:lnTo>
                <a:lnTo>
                  <a:pt x="1493044" y="408268"/>
                </a:lnTo>
                <a:lnTo>
                  <a:pt x="1571625" y="316380"/>
                </a:lnTo>
                <a:lnTo>
                  <a:pt x="1650206" y="226361"/>
                </a:lnTo>
                <a:lnTo>
                  <a:pt x="1728788" y="144697"/>
                </a:lnTo>
                <a:lnTo>
                  <a:pt x="1807369" y="77274"/>
                </a:lnTo>
                <a:lnTo>
                  <a:pt x="1885950" y="28950"/>
                </a:lnTo>
                <a:lnTo>
                  <a:pt x="1964531" y="3206"/>
                </a:lnTo>
                <a:lnTo>
                  <a:pt x="2043112" y="1898"/>
                </a:lnTo>
                <a:lnTo>
                  <a:pt x="2121694" y="25121"/>
                </a:lnTo>
                <a:lnTo>
                  <a:pt x="2200275" y="71200"/>
                </a:lnTo>
                <a:lnTo>
                  <a:pt x="2278856" y="136815"/>
                </a:lnTo>
                <a:lnTo>
                  <a:pt x="2357438" y="217239"/>
                </a:lnTo>
                <a:lnTo>
                  <a:pt x="2436019" y="306676"/>
                </a:lnTo>
                <a:lnTo>
                  <a:pt x="2514600" y="398681"/>
                </a:lnTo>
                <a:lnTo>
                  <a:pt x="2593181" y="486624"/>
                </a:lnTo>
                <a:lnTo>
                  <a:pt x="2671762" y="564168"/>
                </a:lnTo>
                <a:lnTo>
                  <a:pt x="2750344" y="625726"/>
                </a:lnTo>
                <a:lnTo>
                  <a:pt x="2828925" y="666861"/>
                </a:lnTo>
                <a:lnTo>
                  <a:pt x="2907506" y="684610"/>
                </a:lnTo>
                <a:lnTo>
                  <a:pt x="2986088" y="677693"/>
                </a:lnTo>
                <a:lnTo>
                  <a:pt x="3064669" y="646609"/>
                </a:lnTo>
                <a:lnTo>
                  <a:pt x="3143250" y="593598"/>
                </a:lnTo>
                <a:lnTo>
                  <a:pt x="3143250" y="246829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0" y="5555907"/>
            <a:ext cx="3143250" cy="1302093"/>
          </a:xfrm>
          <a:custGeom>
            <a:avLst/>
            <a:gdLst/>
            <a:ahLst/>
            <a:cxnLst/>
            <a:rect l="l" t="t" r="r" b="b"/>
            <a:pathLst>
              <a:path w="3143250" h="1302093">
                <a:moveTo>
                  <a:pt x="0" y="1302093"/>
                </a:moveTo>
                <a:lnTo>
                  <a:pt x="0" y="260023"/>
                </a:lnTo>
                <a:lnTo>
                  <a:pt x="78581" y="161193"/>
                </a:lnTo>
                <a:lnTo>
                  <a:pt x="157162" y="80040"/>
                </a:lnTo>
                <a:lnTo>
                  <a:pt x="235744" y="24499"/>
                </a:lnTo>
                <a:lnTo>
                  <a:pt x="314325" y="0"/>
                </a:lnTo>
                <a:lnTo>
                  <a:pt x="392906" y="8938"/>
                </a:lnTo>
                <a:lnTo>
                  <a:pt x="471488" y="50441"/>
                </a:lnTo>
                <a:lnTo>
                  <a:pt x="550069" y="120450"/>
                </a:lnTo>
                <a:lnTo>
                  <a:pt x="628650" y="212119"/>
                </a:lnTo>
                <a:lnTo>
                  <a:pt x="707231" y="316485"/>
                </a:lnTo>
                <a:lnTo>
                  <a:pt x="785812" y="423343"/>
                </a:lnTo>
                <a:lnTo>
                  <a:pt x="864394" y="522245"/>
                </a:lnTo>
                <a:lnTo>
                  <a:pt x="942975" y="603520"/>
                </a:lnTo>
                <a:lnTo>
                  <a:pt x="1021556" y="659221"/>
                </a:lnTo>
                <a:lnTo>
                  <a:pt x="1100138" y="683902"/>
                </a:lnTo>
                <a:lnTo>
                  <a:pt x="1178719" y="675149"/>
                </a:lnTo>
                <a:lnTo>
                  <a:pt x="1257300" y="633819"/>
                </a:lnTo>
                <a:lnTo>
                  <a:pt x="1335881" y="563952"/>
                </a:lnTo>
                <a:lnTo>
                  <a:pt x="1414462" y="472380"/>
                </a:lnTo>
                <a:lnTo>
                  <a:pt x="1493044" y="368057"/>
                </a:lnTo>
                <a:lnTo>
                  <a:pt x="1571625" y="261184"/>
                </a:lnTo>
                <a:lnTo>
                  <a:pt x="1650206" y="162210"/>
                </a:lnTo>
                <a:lnTo>
                  <a:pt x="1728788" y="80813"/>
                </a:lnTo>
                <a:lnTo>
                  <a:pt x="1807369" y="24952"/>
                </a:lnTo>
                <a:lnTo>
                  <a:pt x="1885950" y="89"/>
                </a:lnTo>
                <a:lnTo>
                  <a:pt x="1964531" y="8656"/>
                </a:lnTo>
                <a:lnTo>
                  <a:pt x="2043112" y="49814"/>
                </a:lnTo>
                <a:lnTo>
                  <a:pt x="2121694" y="119539"/>
                </a:lnTo>
                <a:lnTo>
                  <a:pt x="2200275" y="211013"/>
                </a:lnTo>
                <a:lnTo>
                  <a:pt x="2278856" y="315293"/>
                </a:lnTo>
                <a:lnTo>
                  <a:pt x="2357438" y="422181"/>
                </a:lnTo>
                <a:lnTo>
                  <a:pt x="2436019" y="521227"/>
                </a:lnTo>
                <a:lnTo>
                  <a:pt x="2514600" y="602745"/>
                </a:lnTo>
                <a:lnTo>
                  <a:pt x="2593181" y="658766"/>
                </a:lnTo>
                <a:lnTo>
                  <a:pt x="2671762" y="683810"/>
                </a:lnTo>
                <a:lnTo>
                  <a:pt x="2750344" y="675430"/>
                </a:lnTo>
                <a:lnTo>
                  <a:pt x="2828925" y="634445"/>
                </a:lnTo>
                <a:lnTo>
                  <a:pt x="2907506" y="564862"/>
                </a:lnTo>
                <a:lnTo>
                  <a:pt x="2986088" y="473485"/>
                </a:lnTo>
                <a:lnTo>
                  <a:pt x="3064669" y="369249"/>
                </a:lnTo>
                <a:lnTo>
                  <a:pt x="3143250" y="262346"/>
                </a:lnTo>
                <a:lnTo>
                  <a:pt x="3143250" y="1302093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074545" y="685800"/>
            <a:ext cx="628650" cy="6286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TECHNICAL SEMINAR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147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147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Ishita Verma, Roll No. 21CS045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5000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5000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Dr. S. Banerjee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85250" y="58102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85250" y="60007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March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600" b="1" i="0">
                <a:solidFill>
                  <a:schemeClr val="tx1"/>
                </a:solidFill>
                <a:latin typeface="+mj-lt"/>
              </a:rPr>
              <a:t>Renewable Energy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Solar, wind and the path to clean power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7335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82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sp>
        <p:nvSpPr>
          <p:cNvPr id="7" name="Rectangle 6"/>
          <p:cNvSpPr/>
          <p:nvPr/>
        </p:nvSpPr>
        <p:spPr>
          <a:xfrm>
            <a:off x="43434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43400" y="1733550"/>
            <a:ext cx="47625" cy="20193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Core concepts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77200" y="17335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77200" y="1733550"/>
            <a:ext cx="47625" cy="20193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28575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Applications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9600" y="3981450"/>
            <a:ext cx="47625" cy="20193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82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Challenges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43400" y="3981450"/>
            <a:ext cx="3505200" cy="20193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43400" y="3981450"/>
            <a:ext cx="47625" cy="20193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72000" y="5105400"/>
            <a:ext cx="30480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Future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Renewable energy comes from sources that refill naturally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Solar and wind are now among the cheapest power sources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Storage and smart grids handle their variability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Clean energy is central to climate goals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Pentagon 2"/>
          <p:cNvSpPr/>
          <p:nvPr/>
        </p:nvSpPr>
        <p:spPr>
          <a:xfrm>
            <a:off x="609600" y="1924050"/>
            <a:ext cx="280035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191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1950s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Solar cells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First practical PV cells</a:t>
            </a:r>
          </a:p>
        </p:txBody>
      </p:sp>
      <p:sp>
        <p:nvSpPr>
          <p:cNvPr id="7" name="Chevron 6"/>
          <p:cNvSpPr/>
          <p:nvPr/>
        </p:nvSpPr>
        <p:spPr>
          <a:xfrm>
            <a:off x="3352800" y="1924050"/>
            <a:ext cx="280035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766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1980s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290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Wind farms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4290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Early commercial turbines</a:t>
            </a:r>
          </a:p>
        </p:txBody>
      </p:sp>
      <p:sp>
        <p:nvSpPr>
          <p:cNvPr id="11" name="Chevron 10"/>
          <p:cNvSpPr/>
          <p:nvPr/>
        </p:nvSpPr>
        <p:spPr>
          <a:xfrm>
            <a:off x="6096000" y="1924050"/>
            <a:ext cx="280035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198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2010s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Cost drop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Solar and wind become cheap</a:t>
            </a:r>
          </a:p>
        </p:txBody>
      </p:sp>
      <p:sp>
        <p:nvSpPr>
          <p:cNvPr id="15" name="Chevron 14"/>
          <p:cNvSpPr/>
          <p:nvPr/>
        </p:nvSpPr>
        <p:spPr>
          <a:xfrm>
            <a:off x="8839200" y="1924050"/>
            <a:ext cx="280035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63050" y="1924050"/>
            <a:ext cx="217170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2020s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915400" y="2971800"/>
            <a:ext cx="251460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Storage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15400" y="3562350"/>
            <a:ext cx="2514600" cy="23622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Batteries scale up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Evolution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Core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Photovoltaics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Solar cells turn light directly into electricity.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Wind turbines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Blades turn a generator using wind energy.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Energy storage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Batteries and pumped hydro balance supply.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362075" y="18288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3620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6765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7048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Generate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29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Solar panels and turbines</a:t>
            </a:r>
          </a:p>
        </p:txBody>
      </p:sp>
      <p:sp>
        <p:nvSpPr>
          <p:cNvPr id="8" name="Oval 7"/>
          <p:cNvSpPr/>
          <p:nvPr/>
        </p:nvSpPr>
        <p:spPr>
          <a:xfrm>
            <a:off x="4105275" y="18288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052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197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4480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Convert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861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Inverters to grid power</a:t>
            </a:r>
          </a:p>
        </p:txBody>
      </p:sp>
      <p:sp>
        <p:nvSpPr>
          <p:cNvPr id="13" name="Oval 12"/>
          <p:cNvSpPr/>
          <p:nvPr/>
        </p:nvSpPr>
        <p:spPr>
          <a:xfrm>
            <a:off x="6848475" y="18288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484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62925" y="2447925"/>
            <a:ext cx="13525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Batteries for later use</a:t>
            </a:r>
          </a:p>
        </p:txBody>
      </p:sp>
      <p:sp>
        <p:nvSpPr>
          <p:cNvPr id="18" name="Oval 17"/>
          <p:cNvSpPr/>
          <p:nvPr/>
        </p:nvSpPr>
        <p:spPr>
          <a:xfrm>
            <a:off x="9591675" y="18288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591675" y="18288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34450" y="3257550"/>
            <a:ext cx="25527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Distribute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733800"/>
            <a:ext cx="2476500" cy="2171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Smart grid delivers power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Architecture 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Generation, storage and a smart grid.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Variable renewable output is smoothed by forecasting, battery storage and flexible demand, while a digital grid balances supply and demand every second.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Rooftop solar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Homes and offices cut bills.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Solar parks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Large plants for utilities.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Microgrids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Power for remote villages.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Applications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Challenges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Advantages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fuel cost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Low emissions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Energy independence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Creates local jobs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733550"/>
            <a:ext cx="53149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733550"/>
            <a:ext cx="48577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Limitations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571750"/>
            <a:ext cx="5162550" cy="33528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Weather dependent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storage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Land use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Grid upgrades required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Advantages and limitations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357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Variability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 and wind change.</a:t>
            </a:r>
          </a:p>
        </p:txBody>
      </p:sp>
      <p:sp>
        <p:nvSpPr>
          <p:cNvPr id="8" name="Rectangle 7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356100" y="189357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Diamond 9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Storage cost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Batteries still costly.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102600" y="189357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Isosceles Triangle 14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Grid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Transmission must expand.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Open challenges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6096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Future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Cheaper storage will make round-the-clock clean power common.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Looking ahead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[1] Survey paper on the topic, IEEE Access, 2024.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[2] Textbook chapter covering fundamentals, 2023.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[3] Recent conference paper on applications, 2025.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•"/>
            </a:pPr>
            <a:r>
              <a:rPr sz="2700" b="0" i="0">
                <a:solidFill>
                  <a:schemeClr val="tx1"/>
                </a:solidFill>
                <a:latin typeface="+mn-lt"/>
              </a:rPr>
              <a:t>[4] Industry white paper (generic reference).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Ishita Verma   ·   Department of Computer Science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eminar-221">
  <a:themeElements>
    <a:clrScheme name="Morphiq seminar-221">
      <a:dk1>
        <a:srgbClr val="2B1608"/>
      </a:dk1>
      <a:lt1>
        <a:srgbClr val="FFF9F0"/>
      </a:lt1>
      <a:dk2>
        <a:srgbClr val="6E5340"/>
      </a:dk2>
      <a:lt2>
        <a:srgbClr val="FDEBD0"/>
      </a:lt2>
      <a:accent1>
        <a:srgbClr val="E8730C"/>
      </a:accent1>
      <a:accent2>
        <a:srgbClr val="0F7B5F"/>
      </a:accent2>
      <a:accent3>
        <a:srgbClr val="1F3A93"/>
      </a:accent3>
      <a:accent4>
        <a:srgbClr val="C2185B"/>
      </a:accent4>
      <a:accent5>
        <a:srgbClr val="FBE1C7"/>
      </a:accent5>
      <a:accent6>
        <a:srgbClr val="DDD5CB"/>
      </a:accent6>
      <a:hlink>
        <a:srgbClr val="E8730C"/>
      </a:hlink>
      <a:folHlink>
        <a:srgbClr val="0F7B5F"/>
      </a:folHlink>
    </a:clrScheme>
    <a:fontScheme name="Morphiq seminar-221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Renewable Energy Systems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