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MACHINE LEARNING IN HEALTHCARE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MACHINE LEARNING IN HEALTHCARE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MACHINE LEARNING IN HEALTHCARE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MACHINE LEARNING IN HEALTHCARE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ounded Rectangle 3"/>
          <p:cNvSpPr/>
          <p:nvPr/>
        </p:nvSpPr>
        <p:spPr>
          <a:xfrm>
            <a:off x="533400" y="533400"/>
            <a:ext cx="11125200" cy="5791200"/>
          </a:xfrm>
          <a:prstGeom prst="roundRect">
            <a:avLst>
              <a:gd name="adj" fmla="val 7236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 flipH="1">
            <a:off x="9791700" y="3429000"/>
            <a:ext cx="495300" cy="857885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6" name="Connector 5"/>
          <p:cNvCxnSpPr/>
          <p:nvPr/>
        </p:nvCxnSpPr>
        <p:spPr>
          <a:xfrm flipH="1">
            <a:off x="8801100" y="4286885"/>
            <a:ext cx="990600" cy="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7" name="Connector 6"/>
          <p:cNvCxnSpPr/>
          <p:nvPr/>
        </p:nvCxnSpPr>
        <p:spPr>
          <a:xfrm flipH="1" flipV="1">
            <a:off x="8305800" y="3429000"/>
            <a:ext cx="495300" cy="857885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8" name="Connector 7"/>
          <p:cNvCxnSpPr/>
          <p:nvPr/>
        </p:nvCxnSpPr>
        <p:spPr>
          <a:xfrm flipV="1">
            <a:off x="8305800" y="2571115"/>
            <a:ext cx="495300" cy="857885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9" name="Connector 8"/>
          <p:cNvCxnSpPr/>
          <p:nvPr/>
        </p:nvCxnSpPr>
        <p:spPr>
          <a:xfrm>
            <a:off x="8801100" y="2571115"/>
            <a:ext cx="990600" cy="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9791700" y="2571115"/>
            <a:ext cx="495300" cy="857885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10287000" y="3429000"/>
            <a:ext cx="713232" cy="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2" name="Connector 11"/>
          <p:cNvCxnSpPr/>
          <p:nvPr/>
        </p:nvCxnSpPr>
        <p:spPr>
          <a:xfrm flipH="1">
            <a:off x="8444484" y="4286885"/>
            <a:ext cx="356616" cy="617677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H="1" flipV="1">
            <a:off x="8444484" y="1953438"/>
            <a:ext cx="356616" cy="617677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10029444" y="3171444"/>
            <a:ext cx="515112" cy="51511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534144" y="4029329"/>
            <a:ext cx="515112" cy="51511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543544" y="4029329"/>
            <a:ext cx="515112" cy="515112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8048244" y="3171444"/>
            <a:ext cx="515112" cy="51511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543544" y="2313559"/>
            <a:ext cx="515112" cy="51511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534144" y="2313559"/>
            <a:ext cx="515112" cy="51511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0821924" y="3250692"/>
            <a:ext cx="356616" cy="35661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8266176" y="4726254"/>
            <a:ext cx="356616" cy="35661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8266176" y="1775130"/>
            <a:ext cx="356616" cy="35661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009650" y="1009650"/>
            <a:ext cx="571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  <a:cs typeface="+mn-cs"/>
              </a:rPr>
              <a:t>TECHNICAL SEMINAR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9650" y="5372100"/>
            <a:ext cx="5562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bg1"/>
                </a:solidFill>
                <a:latin typeface="+mn-lt"/>
                <a:cs typeface="+mn-cs"/>
              </a:rPr>
              <a:t>Ishita Verma, Roll No. 21CS045   ·   Dr. S. Banerjee   ·   March 2026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650" y="1524000"/>
            <a:ext cx="5806440" cy="27622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800" b="1" i="0">
                <a:solidFill>
                  <a:schemeClr val="bg1"/>
                </a:solidFill>
                <a:latin typeface="+mj-lt"/>
                <a:cs typeface="+mj-cs"/>
              </a:rPr>
              <a:t>Machine Learning in Healthcare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650" y="4381500"/>
            <a:ext cx="55626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  <a:cs typeface="+mn-cs"/>
              </a:rPr>
              <a:t>How data is changing diagnosis and care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  <a:cs typeface="+mj-cs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533400" y="1657350"/>
            <a:ext cx="3556000" cy="209550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28575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Overview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18000" y="1657350"/>
            <a:ext cx="3556000" cy="209550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466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46600" y="28575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Core concepts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02600" y="1657350"/>
            <a:ext cx="3556000" cy="209550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312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31200" y="28575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Applications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33400" y="3981450"/>
            <a:ext cx="3556000" cy="209550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620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2000" y="51816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Challenges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318000" y="3981450"/>
            <a:ext cx="3556000" cy="209550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5466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46600" y="51816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Future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  <a:cs typeface="+mj-cs"/>
              </a:rPr>
              <a:t>03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6" name="Image placeholder (right-click &gt; Format Shape &gt; Picture fill)"/>
          <p:cNvSpPr/>
          <p:nvPr/>
        </p:nvSpPr>
        <p:spPr>
          <a:xfrm>
            <a:off x="7208520" y="1657350"/>
            <a:ext cx="4450080" cy="4419600"/>
          </a:xfrm>
          <a:prstGeom prst="roundRect">
            <a:avLst>
              <a:gd name="adj" fmla="val 711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88239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6469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03770" y="4232910"/>
            <a:ext cx="42595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230112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Machine learning finds patterns in medical data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It supports doctors in diagnosis and planning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Used with scans, records and wearable data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Needs careful validation and privacy safeguards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  <a:cs typeface="+mj-cs"/>
              </a:rPr>
              <a:t>04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593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Supervised learning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Learning from labelled examples.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593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74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Computer vision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Reading X-rays and scans.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593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947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Predictive models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Estimating risk from records.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Key concepts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  <a:cs typeface="+mj-cs"/>
              </a:rPr>
              <a:t>05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1304925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3049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  <a:cs typeface="+mj-cs"/>
              </a:rPr>
              <a:t>01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26193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8" name="TextBox 7"/>
          <p:cNvSpPr txBox="1"/>
          <p:nvPr/>
        </p:nvSpPr>
        <p:spPr>
          <a:xfrm>
            <a:off x="6286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Collect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67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Anonymised clinical data</a:t>
            </a:r>
          </a:p>
        </p:txBody>
      </p:sp>
      <p:sp>
        <p:nvSpPr>
          <p:cNvPr id="10" name="Oval 9"/>
          <p:cNvSpPr/>
          <p:nvPr/>
        </p:nvSpPr>
        <p:spPr>
          <a:xfrm>
            <a:off x="4086225" y="17526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0862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54006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3" name="TextBox 12"/>
          <p:cNvSpPr txBox="1"/>
          <p:nvPr/>
        </p:nvSpPr>
        <p:spPr>
          <a:xfrm>
            <a:off x="34099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Train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480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Models learn patterns</a:t>
            </a:r>
          </a:p>
        </p:txBody>
      </p:sp>
      <p:sp>
        <p:nvSpPr>
          <p:cNvPr id="15" name="Oval 14"/>
          <p:cNvSpPr/>
          <p:nvPr/>
        </p:nvSpPr>
        <p:spPr>
          <a:xfrm>
            <a:off x="6867525" y="17526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8675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  <a:cs typeface="+mj-cs"/>
              </a:rPr>
              <a:t>03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81819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8" name="TextBox 17"/>
          <p:cNvSpPr txBox="1"/>
          <p:nvPr/>
        </p:nvSpPr>
        <p:spPr>
          <a:xfrm>
            <a:off x="61912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Validate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293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Test on new hospitals</a:t>
            </a:r>
          </a:p>
        </p:txBody>
      </p:sp>
      <p:sp>
        <p:nvSpPr>
          <p:cNvPr id="20" name="Oval 19"/>
          <p:cNvSpPr/>
          <p:nvPr/>
        </p:nvSpPr>
        <p:spPr>
          <a:xfrm>
            <a:off x="9648825" y="17526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6488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725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Assist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0106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Support doctors' decisions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How it works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  <a:cs typeface="+mj-cs"/>
              </a:rPr>
              <a:t>06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533400" y="1657350"/>
            <a:ext cx="5117592" cy="4419600"/>
          </a:xfrm>
          <a:prstGeom prst="roundRect">
            <a:avLst>
              <a:gd name="adj" fmla="val 711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48259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330555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28650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Architecture diagram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70092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  <a:cs typeface="+mj-cs"/>
              </a:rPr>
              <a:t>Data pipelines, models and clinician review.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70092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Models are trained on de-identified data, validated on separate populations and deployed as decision support, with clinicians always making the final call.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Architecture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  <a:cs typeface="+mj-cs"/>
              </a:rPr>
              <a:t>07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533400" y="1657350"/>
            <a:ext cx="3581400" cy="2740152"/>
          </a:xfrm>
          <a:prstGeom prst="roundRect">
            <a:avLst>
              <a:gd name="adj" fmla="val 76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17212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5350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286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Radiology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34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Flagging suspicious scans.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4305300" y="1657350"/>
            <a:ext cx="3581400" cy="2740152"/>
          </a:xfrm>
          <a:prstGeom prst="roundRect">
            <a:avLst>
              <a:gd name="adj" fmla="val 76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4931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3069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4005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053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Triage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053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Prioritising urgent cases.</a:t>
            </a:r>
          </a:p>
        </p:txBody>
      </p:sp>
      <p:sp>
        <p:nvSpPr>
          <p:cNvPr id="17" name="Image placeholder (right-click &gt; Format Shape &gt; Picture fill)"/>
          <p:cNvSpPr/>
          <p:nvPr/>
        </p:nvSpPr>
        <p:spPr>
          <a:xfrm>
            <a:off x="8077200" y="1657350"/>
            <a:ext cx="3581400" cy="2740152"/>
          </a:xfrm>
          <a:prstGeom prst="roundRect">
            <a:avLst>
              <a:gd name="adj" fmla="val 76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2650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00788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724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772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Chronic care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772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Predicting complications early.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Applications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  <a:cs typeface="+mj-cs"/>
              </a:rPr>
              <a:t>08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533400" y="1657350"/>
            <a:ext cx="5391150" cy="4419600"/>
          </a:xfrm>
          <a:prstGeom prst="roundRect">
            <a:avLst>
              <a:gd name="adj" fmla="val 474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Advantages</a:t>
            </a:r>
          </a:p>
        </p:txBody>
      </p:sp>
      <p:sp>
        <p:nvSpPr>
          <p:cNvPr id="7" name="Rectangle 6"/>
          <p:cNvSpPr/>
          <p:nvPr/>
        </p:nvSpPr>
        <p:spPr>
          <a:xfrm>
            <a:off x="800100" y="23812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010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Earlier detection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Faster reporting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Support where specialists are scarce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Personalised care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7450" y="1657350"/>
            <a:ext cx="5391150" cy="4419600"/>
          </a:xfrm>
          <a:prstGeom prst="roundRect">
            <a:avLst>
              <a:gd name="adj" fmla="val 474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3415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Limitations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34150" y="23812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3415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Bias in data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Privacy risks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Hard to explain decisions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Regulatory hurdles</a:t>
            </a:r>
          </a:p>
        </p:txBody>
      </p:sp>
      <p:sp>
        <p:nvSpPr>
          <p:cNvPr id="13" name="Oval 12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  <a:cs typeface="+mj-cs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Advantages and limitations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04900" y="1333500"/>
            <a:ext cx="99822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  <a:cs typeface="+mj-cs"/>
              </a:rPr>
              <a:t>AI will act as a second pair of eyes for every clinician.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4953000"/>
            <a:ext cx="8077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  <a:cs typeface="+mn-cs"/>
              </a:rPr>
              <a:t>Looking ahead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  <a:cs typeface="+mj-cs"/>
              </a:rPr>
              <a:t>10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89001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ML can extend specialist expertise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Validation and fairness are essential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Humans stay in charge of care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  <a:cs typeface="+mj-cs"/>
              </a:rPr>
              <a:t>11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89001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[1] Survey paper on the topic, IEEE Access, 2024.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[2] Textbook chapter covering fundamentals, 2023.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[3] Recent conference paper on applications, 2025.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[4] Industry white paper (generic reference).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8483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  <a:cs typeface="+mn-cs"/>
              </a:rPr>
              <a:t>Ishita Verma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90900" y="58483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  <a:cs typeface="+mn-cs"/>
              </a:rPr>
              <a:t>Department of Computer Science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tx1"/>
                </a:solidFill>
                <a:latin typeface="+mj-lt"/>
                <a:cs typeface="+mj-cs"/>
              </a:rPr>
              <a:t>Questions?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1"/>
                </a:solidFill>
                <a:latin typeface="+mn-lt"/>
                <a:cs typeface="+mn-cs"/>
              </a:rPr>
              <a:t>Thank you for listening.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eminar-223">
  <a:themeElements>
    <a:clrScheme name="Morphiq seminar-223">
      <a:dk1>
        <a:srgbClr val="EEF0FF"/>
      </a:dk1>
      <a:lt1>
        <a:srgbClr val="0A0F2C"/>
      </a:lt1>
      <a:dk2>
        <a:srgbClr val="A3A8CC"/>
      </a:dk2>
      <a:lt2>
        <a:srgbClr val="141A3F"/>
      </a:lt2>
      <a:accent1>
        <a:srgbClr val="4D7CFE"/>
      </a:accent1>
      <a:accent2>
        <a:srgbClr val="00E0B8"/>
      </a:accent2>
      <a:accent3>
        <a:srgbClr val="FF5C8A"/>
      </a:accent3>
      <a:accent4>
        <a:srgbClr val="FFC145"/>
      </a:accent4>
      <a:accent5>
        <a:srgbClr val="162352"/>
      </a:accent5>
      <a:accent6>
        <a:srgbClr val="2E334E"/>
      </a:accent6>
      <a:hlink>
        <a:srgbClr val="4D7CFE"/>
      </a:hlink>
      <a:folHlink>
        <a:srgbClr val="00E0B8"/>
      </a:folHlink>
    </a:clrScheme>
    <a:fontScheme name="Morphiq seminar-223">
      <a:majorFont>
        <a:latin typeface="Poppins"/>
        <a:ea typeface=""/>
        <a:cs typeface="Poppins"/>
      </a:majorFont>
      <a:minorFont>
        <a:latin typeface="Poppins"/>
        <a:ea typeface=""/>
        <a:cs typeface="Poppi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Machine Learning in Healthcare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