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AUGMENTED REALITY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AUGMENTED REALITY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AUGMENTED REALITY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AUGMENTED REALITY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6477000" y="571500"/>
            <a:ext cx="5715000" cy="5715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Hexagon 4"/>
          <p:cNvSpPr/>
          <p:nvPr/>
        </p:nvSpPr>
        <p:spPr>
          <a:xfrm>
            <a:off x="7239000" y="1333500"/>
            <a:ext cx="620268" cy="678607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Hexagon 5"/>
          <p:cNvSpPr/>
          <p:nvPr/>
        </p:nvSpPr>
        <p:spPr>
          <a:xfrm>
            <a:off x="7892796" y="1694932"/>
            <a:ext cx="620268" cy="678607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Hexagon 6"/>
          <p:cNvSpPr/>
          <p:nvPr/>
        </p:nvSpPr>
        <p:spPr>
          <a:xfrm>
            <a:off x="9200388" y="1694932"/>
            <a:ext cx="620268" cy="678607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Hexagon 7"/>
          <p:cNvSpPr/>
          <p:nvPr/>
        </p:nvSpPr>
        <p:spPr>
          <a:xfrm>
            <a:off x="9200388" y="2417796"/>
            <a:ext cx="620268" cy="678607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Hexagon 8"/>
          <p:cNvSpPr/>
          <p:nvPr/>
        </p:nvSpPr>
        <p:spPr>
          <a:xfrm>
            <a:off x="9854184" y="2056364"/>
            <a:ext cx="620268" cy="678607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Hexagon 9"/>
          <p:cNvSpPr/>
          <p:nvPr/>
        </p:nvSpPr>
        <p:spPr>
          <a:xfrm>
            <a:off x="7239000" y="2779227"/>
            <a:ext cx="620268" cy="678607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Hexagon 10"/>
          <p:cNvSpPr/>
          <p:nvPr/>
        </p:nvSpPr>
        <p:spPr>
          <a:xfrm>
            <a:off x="7892796" y="3140659"/>
            <a:ext cx="620268" cy="678607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Hexagon 11"/>
          <p:cNvSpPr/>
          <p:nvPr/>
        </p:nvSpPr>
        <p:spPr>
          <a:xfrm>
            <a:off x="8546592" y="2779227"/>
            <a:ext cx="620268" cy="678607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Hexagon 12"/>
          <p:cNvSpPr/>
          <p:nvPr/>
        </p:nvSpPr>
        <p:spPr>
          <a:xfrm>
            <a:off x="9200388" y="3140659"/>
            <a:ext cx="620268" cy="678607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Hexagon 13"/>
          <p:cNvSpPr/>
          <p:nvPr/>
        </p:nvSpPr>
        <p:spPr>
          <a:xfrm>
            <a:off x="9854184" y="2779227"/>
            <a:ext cx="620268" cy="678607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Hexagon 14"/>
          <p:cNvSpPr/>
          <p:nvPr/>
        </p:nvSpPr>
        <p:spPr>
          <a:xfrm>
            <a:off x="7239000" y="3502091"/>
            <a:ext cx="620268" cy="678607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Hexagon 15"/>
          <p:cNvSpPr/>
          <p:nvPr/>
        </p:nvSpPr>
        <p:spPr>
          <a:xfrm>
            <a:off x="7892796" y="3863523"/>
            <a:ext cx="620268" cy="678607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Hexagon 16"/>
          <p:cNvSpPr/>
          <p:nvPr/>
        </p:nvSpPr>
        <p:spPr>
          <a:xfrm>
            <a:off x="8546592" y="3502091"/>
            <a:ext cx="620268" cy="678607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Hexagon 17"/>
          <p:cNvSpPr/>
          <p:nvPr/>
        </p:nvSpPr>
        <p:spPr>
          <a:xfrm>
            <a:off x="9200388" y="3863523"/>
            <a:ext cx="620268" cy="678607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Hexagon 18"/>
          <p:cNvSpPr/>
          <p:nvPr/>
        </p:nvSpPr>
        <p:spPr>
          <a:xfrm>
            <a:off x="9854184" y="3502091"/>
            <a:ext cx="620268" cy="678607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Hexagon 19"/>
          <p:cNvSpPr/>
          <p:nvPr/>
        </p:nvSpPr>
        <p:spPr>
          <a:xfrm>
            <a:off x="7239000" y="4224955"/>
            <a:ext cx="620268" cy="678607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Hexagon 20"/>
          <p:cNvSpPr/>
          <p:nvPr/>
        </p:nvSpPr>
        <p:spPr>
          <a:xfrm>
            <a:off x="7892796" y="4586387"/>
            <a:ext cx="620268" cy="678607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Hexagon 21"/>
          <p:cNvSpPr/>
          <p:nvPr/>
        </p:nvSpPr>
        <p:spPr>
          <a:xfrm>
            <a:off x="8546592" y="4224955"/>
            <a:ext cx="620268" cy="678607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Hexagon 22"/>
          <p:cNvSpPr/>
          <p:nvPr/>
        </p:nvSpPr>
        <p:spPr>
          <a:xfrm>
            <a:off x="9200388" y="4586387"/>
            <a:ext cx="620268" cy="678607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Hexagon 23"/>
          <p:cNvSpPr/>
          <p:nvPr/>
        </p:nvSpPr>
        <p:spPr>
          <a:xfrm>
            <a:off x="9854184" y="4224955"/>
            <a:ext cx="620268" cy="678607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85800" y="14287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3"/>
                </a:solidFill>
                <a:latin typeface="+mn-lt"/>
              </a:rPr>
              <a:t>TECHNICAL SEMINAR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5800" y="57340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5800" y="59245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Ishita Verma, Roll No. 21CS045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590800" y="57340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GUIDE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590800" y="59245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Dr. S. Banerjee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95800" y="57340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DATE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495800" y="59245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March 2026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62125"/>
            <a:ext cx="57150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800" b="0" i="0">
                <a:solidFill>
                  <a:schemeClr val="tx1"/>
                </a:solidFill>
                <a:latin typeface="+mj-lt"/>
              </a:rPr>
              <a:t>Augmented Reality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4767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Blending digital content with the real world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809750"/>
            <a:ext cx="3454400" cy="1943100"/>
          </a:xfrm>
          <a:prstGeom prst="roundRect">
            <a:avLst>
              <a:gd name="adj" fmla="val 107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68800" y="1809750"/>
            <a:ext cx="3454400" cy="1943100"/>
          </a:xfrm>
          <a:prstGeom prst="roundRect">
            <a:avLst>
              <a:gd name="adj" fmla="val 107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97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97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Core concepts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51800" y="1809750"/>
            <a:ext cx="3454400" cy="1943100"/>
          </a:xfrm>
          <a:prstGeom prst="roundRect">
            <a:avLst>
              <a:gd name="adj" fmla="val 107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80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80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Applications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5800" y="3981450"/>
            <a:ext cx="3454400" cy="1943100"/>
          </a:xfrm>
          <a:prstGeom prst="roundRect">
            <a:avLst>
              <a:gd name="adj" fmla="val 107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4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50292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Challenges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68800" y="3981450"/>
            <a:ext cx="3454400" cy="1943100"/>
          </a:xfrm>
          <a:prstGeom prst="roundRect">
            <a:avLst>
              <a:gd name="adj" fmla="val 107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97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97400" y="50292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Future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oundRect">
            <a:avLst>
              <a:gd name="adj" fmla="val 763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AR overlays digital information on what we see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It runs on phones, tablets and smart glasses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Used in retail, education, maintenance and games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Advances in sensors and AI make it practical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Pentagon 3"/>
          <p:cNvSpPr/>
          <p:nvPr/>
        </p:nvSpPr>
        <p:spPr>
          <a:xfrm>
            <a:off x="685800" y="2000250"/>
            <a:ext cx="27622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1968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First headset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Early head-mounted display</a:t>
            </a:r>
          </a:p>
        </p:txBody>
      </p:sp>
      <p:sp>
        <p:nvSpPr>
          <p:cNvPr id="8" name="Chevron 7"/>
          <p:cNvSpPr/>
          <p:nvPr/>
        </p:nvSpPr>
        <p:spPr>
          <a:xfrm>
            <a:off x="3390900" y="2000250"/>
            <a:ext cx="27622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147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1990s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671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The term AR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671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Coined for aircraft assembly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2000250"/>
            <a:ext cx="27622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2016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Mobile AR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Phone games go mainstream</a:t>
            </a:r>
          </a:p>
        </p:txBody>
      </p:sp>
      <p:sp>
        <p:nvSpPr>
          <p:cNvPr id="16" name="Chevron 15"/>
          <p:cNvSpPr/>
          <p:nvPr/>
        </p:nvSpPr>
        <p:spPr>
          <a:xfrm>
            <a:off x="8801100" y="2000250"/>
            <a:ext cx="27622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249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2020s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773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Smart glasses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Lighter wearable devices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Evolution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Tracking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Knowing where the device is and what it sees.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Rendering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Drawing 3D content aligned to the world.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Interaction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Touch, gaze, voice and gestures.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oundRect">
            <a:avLst>
              <a:gd name="adj" fmla="val 763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Architecture diagram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Camera, sensors and a real-time 3D engine.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An AR app combines camera frames with motion sensors to map the environment, then a 3D engine renders virtual objects that stay locked to real surfaces as the user moves.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Architecture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oundRect">
            <a:avLst>
              <a:gd name="adj" fmla="val 821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Retail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Try furniture or glasses at home.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oundRect">
            <a:avLst>
              <a:gd name="adj" fmla="val 821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Education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3D models of the heart or planets.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oundRect">
            <a:avLst>
              <a:gd name="adj" fmla="val 821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Maintenance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Step-by-step repair overlays.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Applications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809750"/>
            <a:ext cx="5238750" cy="609600"/>
          </a:xfrm>
          <a:prstGeom prst="roundRect">
            <a:avLst>
              <a:gd name="adj" fmla="val 206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Advantages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Hands-on learning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Fewer errors in field work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Engaging marketing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Works on existing phones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09750"/>
            <a:ext cx="5238750" cy="609600"/>
          </a:xfrm>
          <a:prstGeom prst="roundRect">
            <a:avLst>
              <a:gd name="adj" fmla="val 206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Limitations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Battery and heat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Motion sickness for some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Privacy of camera data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Content is costly to create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Advantages and limitations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Hardware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Glasses still bulky.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Content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3D assets take time.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Privacy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Always-on cameras.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Open challenges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6858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3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57300"/>
            <a:ext cx="9105900" cy="3581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0" i="0">
                <a:solidFill>
                  <a:schemeClr val="tx1"/>
                </a:solidFill>
                <a:latin typeface="+mj-lt"/>
              </a:rPr>
              <a:t>Lightweight glasses could make AR an everyday interface.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53149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55054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Looking ahead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AR adds context to the real world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Phones already make it accessible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Hardware and content are the next frontiers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51244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Ishita Verma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4102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Department of Computer Science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0" i="0">
                <a:solidFill>
                  <a:schemeClr val="tx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 you for listening.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eminar-335">
  <a:themeElements>
    <a:clrScheme name="Morphiq seminar-335">
      <a:dk1>
        <a:srgbClr val="2A2222"/>
      </a:dk1>
      <a:lt1>
        <a:srgbClr val="FBF6F2"/>
      </a:lt1>
      <a:dk2>
        <a:srgbClr val="6E615E"/>
      </a:dk2>
      <a:lt2>
        <a:srgbClr val="F2E6DE"/>
      </a:lt2>
      <a:accent1>
        <a:srgbClr val="B76E79"/>
      </a:accent1>
      <a:accent2>
        <a:srgbClr val="C9A96E"/>
      </a:accent2>
      <a:accent3>
        <a:srgbClr val="3E3A4F"/>
      </a:accent3>
      <a:accent4>
        <a:srgbClr val="8A9A8B"/>
      </a:accent4>
      <a:accent5>
        <a:srgbClr val="EFDEDC"/>
      </a:accent5>
      <a:accent6>
        <a:srgbClr val="DAD4D1"/>
      </a:accent6>
      <a:hlink>
        <a:srgbClr val="B76E79"/>
      </a:hlink>
      <a:folHlink>
        <a:srgbClr val="C9A96E"/>
      </a:folHlink>
    </a:clrScheme>
    <a:fontScheme name="Morphiq seminar-335">
      <a:majorFont>
        <a:latin typeface="DM Serif Display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Augmented Reality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