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</p:sldIdLst>
  <p:sldSz cx="12192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5" Type="http://schemas.openxmlformats.org/officeDocument/2006/relationships/slide" Target="slides/slide19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roundedCorners val="0"/>
  <c:date1904 val="0"/>
  <c:chart>
    <c:autoTitleDeleted val="1"/>
    <c:plotArea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Adoption index</c:v>
                </c:pt>
              </c:strCache>
            </c:strRef>
          </c:tx>
          <c:spPr>
            <a:ln w="34925">
              <a:solidFill>
                <a:schemeClr val="accent1"/>
              </a:solidFill>
            </a:ln>
          </c:spPr>
          <c:marker>
            <c:size val="7"/>
            <c:spPr>
              <a:solidFill>
                <a:schemeClr val="accent1"/>
              </a:solidFill>
              <a:ln>
                <a:solidFill>
                  <a:schemeClr val="bg1"/>
                </a:solidFill>
              </a:ln>
            </c:spPr>
          </c:marker>
          <c:cat>
            <c:strRef>
              <c:f>Sheet1!$A$2:$A$6</c:f>
              <c:strCache>
                <c:ptCount val="5"/>
                <c:pt idx="0">
                  <c:v>2021</c:v>
                </c:pt>
                <c:pt idx="1">
                  <c:v>2022</c:v>
                </c:pt>
                <c:pt idx="2">
                  <c:v>2023</c:v>
                </c:pt>
                <c:pt idx="3">
                  <c:v>2024</c:v>
                </c:pt>
                <c:pt idx="4">
                  <c:v>2025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5</c:v>
                </c:pt>
                <c:pt idx="1">
                  <c:v>12</c:v>
                </c:pt>
                <c:pt idx="2">
                  <c:v>22</c:v>
                </c:pt>
                <c:pt idx="3">
                  <c:v>35</c:v>
                </c:pt>
                <c:pt idx="4">
                  <c:v>48</c:v>
                </c:pt>
              </c:numCache>
            </c:numRef>
          </c:val>
          <c:smooth val="0"/>
        </c:ser>
        <c:dLbls>
          <c:numFmt formatCode="0" sourceLinked="0"/>
          <c:txPr>
            <a:bodyPr/>
            <a:lstStyle/>
            <a:p>
              <a:pPr>
                <a:defRPr sz="1100">
                  <a:solidFill>
                    <a:schemeClr val="tx1"/>
                  </a:solidFill>
                </a:defRPr>
              </a:pPr>
            </a:p>
          </c:txPr>
          <c:dLblPos val="t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marker val="1"/>
        <c:smooth val="0"/>
        <c:axId val="2118791784"/>
        <c:axId val="2140495176"/>
      </c:lineChart>
      <c:catAx>
        <c:axId val="2118791784"/>
        <c:scaling>
          <c:orientation val="minMax"/>
        </c:scaling>
        <c:delete val="0"/>
        <c:axPos val="b"/>
        <c:majorTickMark val="none"/>
        <c:minorTickMark val="none"/>
        <c:tickLblPos val="nextTo"/>
        <c:spPr>
          <a:ln>
            <a:solidFill>
              <a:schemeClr val="accent6"/>
            </a:solidFill>
          </a:ln>
        </c:spPr>
        <c:txPr>
          <a:bodyPr/>
          <a:lstStyle/>
          <a:p>
            <a:pPr>
              <a:defRPr sz="1100">
                <a:solidFill>
                  <a:schemeClr val="tx1"/>
                </a:solidFill>
              </a:defRPr>
            </a:pPr>
          </a:p>
        </c:txPr>
        <c:crossAx val="2140495176"/>
        <c:crosses val="autoZero"/>
        <c:auto val="1"/>
        <c:lblAlgn val="ctr"/>
        <c:lblOffset val="100"/>
        <c:noMultiLvlLbl val="0"/>
      </c:catAx>
      <c:valAx>
        <c:axId val="2140495176"/>
        <c:scaling/>
        <c:delete val="0"/>
        <c:axPos val="l"/>
        <c:majorGridlines>
          <c:spPr>
            <a:ln w="9525">
              <a:solidFill>
                <a:schemeClr val="accent6"/>
              </a:solidFill>
            </a:ln>
          </c:spPr>
        </c:majorGridlines>
        <c:numFmt formatCode="0" sourceLinked="0"/>
        <c:majorTickMark val="none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1000">
                <a:solidFill>
                  <a:schemeClr val="tx2"/>
                </a:solidFill>
              </a:defRPr>
            </a:pPr>
          </a:p>
        </c:txPr>
        <c:crossAx val="2118791784"/>
        <c:crosses val="autoZero"/>
      </c:valAx>
      <c:spPr>
        <a:noFill/>
        <a:ln>
          <a:noFill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100">
          <a:solidFill>
            <a:schemeClr val="tx2"/>
          </a:solidFill>
          <a:latin typeface="+mn-lt"/>
        </a:defRPr>
      </a:pPr>
      <a:endParaRPr lang="en-US"/>
    </a:p>
  </c:txPr>
  <c:externalData r:id="rId1">
    <c:autoUpdate val="0"/>
  </c:externalData>
</c:chartSpace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+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Oval 1"/>
          <p:cNvSpPr/>
          <p:nvPr/>
        </p:nvSpPr>
        <p:spPr>
          <a:xfrm>
            <a:off x="10610850" y="20955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Oval 2"/>
          <p:cNvSpPr/>
          <p:nvPr/>
        </p:nvSpPr>
        <p:spPr>
          <a:xfrm>
            <a:off x="10610850" y="34290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3" name="Oval 3"/>
          <p:cNvSpPr/>
          <p:nvPr/>
        </p:nvSpPr>
        <p:spPr>
          <a:xfrm>
            <a:off x="10610850" y="47625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4" name="Oval 4"/>
          <p:cNvSpPr/>
          <p:nvPr/>
        </p:nvSpPr>
        <p:spPr>
          <a:xfrm>
            <a:off x="10610850" y="60960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5" name="Oval 5"/>
          <p:cNvSpPr/>
          <p:nvPr/>
        </p:nvSpPr>
        <p:spPr>
          <a:xfrm>
            <a:off x="10801350" y="20955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6" name="Oval 6"/>
          <p:cNvSpPr/>
          <p:nvPr/>
        </p:nvSpPr>
        <p:spPr>
          <a:xfrm>
            <a:off x="10801350" y="34290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7" name="Oval 7"/>
          <p:cNvSpPr/>
          <p:nvPr/>
        </p:nvSpPr>
        <p:spPr>
          <a:xfrm>
            <a:off x="10801350" y="47625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8" name="Oval 8"/>
          <p:cNvSpPr/>
          <p:nvPr/>
        </p:nvSpPr>
        <p:spPr>
          <a:xfrm>
            <a:off x="10801350" y="60960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9" name="Oval 9"/>
          <p:cNvSpPr/>
          <p:nvPr/>
        </p:nvSpPr>
        <p:spPr>
          <a:xfrm>
            <a:off x="10991850" y="20955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0" name="Oval 10"/>
          <p:cNvSpPr/>
          <p:nvPr/>
        </p:nvSpPr>
        <p:spPr>
          <a:xfrm>
            <a:off x="10991850" y="34290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1" name="Oval 11"/>
          <p:cNvSpPr/>
          <p:nvPr/>
        </p:nvSpPr>
        <p:spPr>
          <a:xfrm>
            <a:off x="10991850" y="47625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2" name="Oval 12"/>
          <p:cNvSpPr/>
          <p:nvPr/>
        </p:nvSpPr>
        <p:spPr>
          <a:xfrm>
            <a:off x="10991850" y="60960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3" name="Oval 13"/>
          <p:cNvSpPr/>
          <p:nvPr/>
        </p:nvSpPr>
        <p:spPr>
          <a:xfrm>
            <a:off x="11182350" y="20955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4" name="Oval 14"/>
          <p:cNvSpPr/>
          <p:nvPr/>
        </p:nvSpPr>
        <p:spPr>
          <a:xfrm>
            <a:off x="11182350" y="34290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5" name="Oval 15"/>
          <p:cNvSpPr/>
          <p:nvPr/>
        </p:nvSpPr>
        <p:spPr>
          <a:xfrm>
            <a:off x="11182350" y="47625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6" name="Oval 16"/>
          <p:cNvSpPr/>
          <p:nvPr/>
        </p:nvSpPr>
        <p:spPr>
          <a:xfrm>
            <a:off x="11182350" y="60960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7" name="Oval 17"/>
          <p:cNvSpPr/>
          <p:nvPr/>
        </p:nvSpPr>
        <p:spPr>
          <a:xfrm>
            <a:off x="11372850" y="20955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8" name="Oval 18"/>
          <p:cNvSpPr/>
          <p:nvPr/>
        </p:nvSpPr>
        <p:spPr>
          <a:xfrm>
            <a:off x="11372850" y="34290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9" name="Oval 19"/>
          <p:cNvSpPr/>
          <p:nvPr/>
        </p:nvSpPr>
        <p:spPr>
          <a:xfrm>
            <a:off x="11372850" y="47625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0" name="Oval 20"/>
          <p:cNvSpPr/>
          <p:nvPr/>
        </p:nvSpPr>
        <p:spPr>
          <a:xfrm>
            <a:off x="11372850" y="60960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1" name="Oval 21"/>
          <p:cNvSpPr/>
          <p:nvPr/>
        </p:nvSpPr>
        <p:spPr>
          <a:xfrm>
            <a:off x="11563350" y="20955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2" name="Oval 22"/>
          <p:cNvSpPr/>
          <p:nvPr/>
        </p:nvSpPr>
        <p:spPr>
          <a:xfrm>
            <a:off x="11563350" y="34290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3" name="Oval 23"/>
          <p:cNvSpPr/>
          <p:nvPr/>
        </p:nvSpPr>
        <p:spPr>
          <a:xfrm>
            <a:off x="11563350" y="47625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4" name="Oval 24"/>
          <p:cNvSpPr/>
          <p:nvPr/>
        </p:nvSpPr>
        <p:spPr>
          <a:xfrm>
            <a:off x="11563350" y="60960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5" name="TextBox 25"/>
          <p:cNvSpPr txBox="1"/>
          <p:nvPr/>
        </p:nvSpPr>
        <p:spPr>
          <a:xfrm>
            <a:off x="533400" y="63627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5G TECHNOLOGY</a:t>
            </a:r>
          </a:p>
        </p:txBody>
      </p:sp>
      <p:sp>
        <p:nvSpPr>
          <p:cNvPr id="126" name="Slide number"/>
          <p:cNvSpPr txBox="1"/>
          <p:nvPr/>
        </p:nvSpPr>
        <p:spPr>
          <a:xfrm>
            <a:off x="10515600" y="63627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57200"/>
            <a:ext cx="11125200" cy="876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1657350"/>
            <a:ext cx="11125200" cy="44196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Divi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Oval 1"/>
          <p:cNvSpPr/>
          <p:nvPr/>
        </p:nvSpPr>
        <p:spPr>
          <a:xfrm>
            <a:off x="10610850" y="20955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Oval 2"/>
          <p:cNvSpPr/>
          <p:nvPr/>
        </p:nvSpPr>
        <p:spPr>
          <a:xfrm>
            <a:off x="10610850" y="34290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3" name="Oval 3"/>
          <p:cNvSpPr/>
          <p:nvPr/>
        </p:nvSpPr>
        <p:spPr>
          <a:xfrm>
            <a:off x="10610850" y="47625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4" name="Oval 4"/>
          <p:cNvSpPr/>
          <p:nvPr/>
        </p:nvSpPr>
        <p:spPr>
          <a:xfrm>
            <a:off x="10610850" y="60960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5" name="Oval 5"/>
          <p:cNvSpPr/>
          <p:nvPr/>
        </p:nvSpPr>
        <p:spPr>
          <a:xfrm>
            <a:off x="10801350" y="20955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6" name="Oval 6"/>
          <p:cNvSpPr/>
          <p:nvPr/>
        </p:nvSpPr>
        <p:spPr>
          <a:xfrm>
            <a:off x="10801350" y="34290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7" name="Oval 7"/>
          <p:cNvSpPr/>
          <p:nvPr/>
        </p:nvSpPr>
        <p:spPr>
          <a:xfrm>
            <a:off x="10801350" y="47625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8" name="Oval 8"/>
          <p:cNvSpPr/>
          <p:nvPr/>
        </p:nvSpPr>
        <p:spPr>
          <a:xfrm>
            <a:off x="10801350" y="60960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9" name="Oval 9"/>
          <p:cNvSpPr/>
          <p:nvPr/>
        </p:nvSpPr>
        <p:spPr>
          <a:xfrm>
            <a:off x="10991850" y="20955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0" name="Oval 10"/>
          <p:cNvSpPr/>
          <p:nvPr/>
        </p:nvSpPr>
        <p:spPr>
          <a:xfrm>
            <a:off x="10991850" y="34290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1" name="Oval 11"/>
          <p:cNvSpPr/>
          <p:nvPr/>
        </p:nvSpPr>
        <p:spPr>
          <a:xfrm>
            <a:off x="10991850" y="47625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2" name="Oval 12"/>
          <p:cNvSpPr/>
          <p:nvPr/>
        </p:nvSpPr>
        <p:spPr>
          <a:xfrm>
            <a:off x="10991850" y="60960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3" name="Oval 13"/>
          <p:cNvSpPr/>
          <p:nvPr/>
        </p:nvSpPr>
        <p:spPr>
          <a:xfrm>
            <a:off x="11182350" y="20955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4" name="Oval 14"/>
          <p:cNvSpPr/>
          <p:nvPr/>
        </p:nvSpPr>
        <p:spPr>
          <a:xfrm>
            <a:off x="11182350" y="34290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5" name="Oval 15"/>
          <p:cNvSpPr/>
          <p:nvPr/>
        </p:nvSpPr>
        <p:spPr>
          <a:xfrm>
            <a:off x="11182350" y="47625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6" name="Oval 16"/>
          <p:cNvSpPr/>
          <p:nvPr/>
        </p:nvSpPr>
        <p:spPr>
          <a:xfrm>
            <a:off x="11182350" y="60960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7" name="Oval 17"/>
          <p:cNvSpPr/>
          <p:nvPr/>
        </p:nvSpPr>
        <p:spPr>
          <a:xfrm>
            <a:off x="11372850" y="20955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8" name="Oval 18"/>
          <p:cNvSpPr/>
          <p:nvPr/>
        </p:nvSpPr>
        <p:spPr>
          <a:xfrm>
            <a:off x="11372850" y="34290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9" name="Oval 19"/>
          <p:cNvSpPr/>
          <p:nvPr/>
        </p:nvSpPr>
        <p:spPr>
          <a:xfrm>
            <a:off x="11372850" y="47625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0" name="Oval 20"/>
          <p:cNvSpPr/>
          <p:nvPr/>
        </p:nvSpPr>
        <p:spPr>
          <a:xfrm>
            <a:off x="11372850" y="60960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1" name="Oval 21"/>
          <p:cNvSpPr/>
          <p:nvPr/>
        </p:nvSpPr>
        <p:spPr>
          <a:xfrm>
            <a:off x="11563350" y="20955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2" name="Oval 22"/>
          <p:cNvSpPr/>
          <p:nvPr/>
        </p:nvSpPr>
        <p:spPr>
          <a:xfrm>
            <a:off x="11563350" y="34290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3" name="Oval 23"/>
          <p:cNvSpPr/>
          <p:nvPr/>
        </p:nvSpPr>
        <p:spPr>
          <a:xfrm>
            <a:off x="11563350" y="47625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4" name="Oval 24"/>
          <p:cNvSpPr/>
          <p:nvPr/>
        </p:nvSpPr>
        <p:spPr>
          <a:xfrm>
            <a:off x="11563350" y="60960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5" name="TextBox 25"/>
          <p:cNvSpPr txBox="1"/>
          <p:nvPr/>
        </p:nvSpPr>
        <p:spPr>
          <a:xfrm>
            <a:off x="533400" y="63627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5G TECHNOLOGY</a:t>
            </a:r>
          </a:p>
        </p:txBody>
      </p:sp>
      <p:sp>
        <p:nvSpPr>
          <p:cNvPr id="126" name="Slide number"/>
          <p:cNvSpPr txBox="1"/>
          <p:nvPr/>
        </p:nvSpPr>
        <p:spPr>
          <a:xfrm>
            <a:off x="10515600" y="63627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57200"/>
            <a:ext cx="11125200" cy="876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Oval 1"/>
          <p:cNvSpPr/>
          <p:nvPr/>
        </p:nvSpPr>
        <p:spPr>
          <a:xfrm>
            <a:off x="10610850" y="20955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Oval 2"/>
          <p:cNvSpPr/>
          <p:nvPr/>
        </p:nvSpPr>
        <p:spPr>
          <a:xfrm>
            <a:off x="10610850" y="34290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3" name="Oval 3"/>
          <p:cNvSpPr/>
          <p:nvPr/>
        </p:nvSpPr>
        <p:spPr>
          <a:xfrm>
            <a:off x="10610850" y="47625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4" name="Oval 4"/>
          <p:cNvSpPr/>
          <p:nvPr/>
        </p:nvSpPr>
        <p:spPr>
          <a:xfrm>
            <a:off x="10610850" y="60960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5" name="Oval 5"/>
          <p:cNvSpPr/>
          <p:nvPr/>
        </p:nvSpPr>
        <p:spPr>
          <a:xfrm>
            <a:off x="10801350" y="20955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6" name="Oval 6"/>
          <p:cNvSpPr/>
          <p:nvPr/>
        </p:nvSpPr>
        <p:spPr>
          <a:xfrm>
            <a:off x="10801350" y="34290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7" name="Oval 7"/>
          <p:cNvSpPr/>
          <p:nvPr/>
        </p:nvSpPr>
        <p:spPr>
          <a:xfrm>
            <a:off x="10801350" y="47625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8" name="Oval 8"/>
          <p:cNvSpPr/>
          <p:nvPr/>
        </p:nvSpPr>
        <p:spPr>
          <a:xfrm>
            <a:off x="10801350" y="60960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9" name="Oval 9"/>
          <p:cNvSpPr/>
          <p:nvPr/>
        </p:nvSpPr>
        <p:spPr>
          <a:xfrm>
            <a:off x="10991850" y="20955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0" name="Oval 10"/>
          <p:cNvSpPr/>
          <p:nvPr/>
        </p:nvSpPr>
        <p:spPr>
          <a:xfrm>
            <a:off x="10991850" y="34290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1" name="Oval 11"/>
          <p:cNvSpPr/>
          <p:nvPr/>
        </p:nvSpPr>
        <p:spPr>
          <a:xfrm>
            <a:off x="10991850" y="47625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2" name="Oval 12"/>
          <p:cNvSpPr/>
          <p:nvPr/>
        </p:nvSpPr>
        <p:spPr>
          <a:xfrm>
            <a:off x="10991850" y="60960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3" name="Oval 13"/>
          <p:cNvSpPr/>
          <p:nvPr/>
        </p:nvSpPr>
        <p:spPr>
          <a:xfrm>
            <a:off x="11182350" y="20955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4" name="Oval 14"/>
          <p:cNvSpPr/>
          <p:nvPr/>
        </p:nvSpPr>
        <p:spPr>
          <a:xfrm>
            <a:off x="11182350" y="34290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5" name="Oval 15"/>
          <p:cNvSpPr/>
          <p:nvPr/>
        </p:nvSpPr>
        <p:spPr>
          <a:xfrm>
            <a:off x="11182350" y="47625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6" name="Oval 16"/>
          <p:cNvSpPr/>
          <p:nvPr/>
        </p:nvSpPr>
        <p:spPr>
          <a:xfrm>
            <a:off x="11182350" y="60960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7" name="Oval 17"/>
          <p:cNvSpPr/>
          <p:nvPr/>
        </p:nvSpPr>
        <p:spPr>
          <a:xfrm>
            <a:off x="11372850" y="20955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8" name="Oval 18"/>
          <p:cNvSpPr/>
          <p:nvPr/>
        </p:nvSpPr>
        <p:spPr>
          <a:xfrm>
            <a:off x="11372850" y="34290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9" name="Oval 19"/>
          <p:cNvSpPr/>
          <p:nvPr/>
        </p:nvSpPr>
        <p:spPr>
          <a:xfrm>
            <a:off x="11372850" y="47625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0" name="Oval 20"/>
          <p:cNvSpPr/>
          <p:nvPr/>
        </p:nvSpPr>
        <p:spPr>
          <a:xfrm>
            <a:off x="11372850" y="60960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1" name="Oval 21"/>
          <p:cNvSpPr/>
          <p:nvPr/>
        </p:nvSpPr>
        <p:spPr>
          <a:xfrm>
            <a:off x="11563350" y="20955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2" name="Oval 22"/>
          <p:cNvSpPr/>
          <p:nvPr/>
        </p:nvSpPr>
        <p:spPr>
          <a:xfrm>
            <a:off x="11563350" y="34290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3" name="Oval 23"/>
          <p:cNvSpPr/>
          <p:nvPr/>
        </p:nvSpPr>
        <p:spPr>
          <a:xfrm>
            <a:off x="11563350" y="47625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4" name="Oval 24"/>
          <p:cNvSpPr/>
          <p:nvPr/>
        </p:nvSpPr>
        <p:spPr>
          <a:xfrm>
            <a:off x="11563350" y="60960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5" name="TextBox 25"/>
          <p:cNvSpPr txBox="1"/>
          <p:nvPr/>
        </p:nvSpPr>
        <p:spPr>
          <a:xfrm>
            <a:off x="533400" y="63627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5G TECHNOLOGY</a:t>
            </a:r>
          </a:p>
        </p:txBody>
      </p:sp>
      <p:sp>
        <p:nvSpPr>
          <p:cNvPr id="126" name="Slide number"/>
          <p:cNvSpPr txBox="1"/>
          <p:nvPr/>
        </p:nvSpPr>
        <p:spPr>
          <a:xfrm>
            <a:off x="10515600" y="63627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57200"/>
            <a:ext cx="11125200" cy="8763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+ Fre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Oval 1"/>
          <p:cNvSpPr/>
          <p:nvPr/>
        </p:nvSpPr>
        <p:spPr>
          <a:xfrm>
            <a:off x="10610850" y="20955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Oval 2"/>
          <p:cNvSpPr/>
          <p:nvPr/>
        </p:nvSpPr>
        <p:spPr>
          <a:xfrm>
            <a:off x="10610850" y="34290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3" name="Oval 3"/>
          <p:cNvSpPr/>
          <p:nvPr/>
        </p:nvSpPr>
        <p:spPr>
          <a:xfrm>
            <a:off x="10610850" y="47625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4" name="Oval 4"/>
          <p:cNvSpPr/>
          <p:nvPr/>
        </p:nvSpPr>
        <p:spPr>
          <a:xfrm>
            <a:off x="10610850" y="60960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5" name="Oval 5"/>
          <p:cNvSpPr/>
          <p:nvPr/>
        </p:nvSpPr>
        <p:spPr>
          <a:xfrm>
            <a:off x="10801350" y="20955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6" name="Oval 6"/>
          <p:cNvSpPr/>
          <p:nvPr/>
        </p:nvSpPr>
        <p:spPr>
          <a:xfrm>
            <a:off x="10801350" y="34290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7" name="Oval 7"/>
          <p:cNvSpPr/>
          <p:nvPr/>
        </p:nvSpPr>
        <p:spPr>
          <a:xfrm>
            <a:off x="10801350" y="47625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8" name="Oval 8"/>
          <p:cNvSpPr/>
          <p:nvPr/>
        </p:nvSpPr>
        <p:spPr>
          <a:xfrm>
            <a:off x="10801350" y="60960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9" name="Oval 9"/>
          <p:cNvSpPr/>
          <p:nvPr/>
        </p:nvSpPr>
        <p:spPr>
          <a:xfrm>
            <a:off x="10991850" y="20955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0" name="Oval 10"/>
          <p:cNvSpPr/>
          <p:nvPr/>
        </p:nvSpPr>
        <p:spPr>
          <a:xfrm>
            <a:off x="10991850" y="34290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1" name="Oval 11"/>
          <p:cNvSpPr/>
          <p:nvPr/>
        </p:nvSpPr>
        <p:spPr>
          <a:xfrm>
            <a:off x="10991850" y="47625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2" name="Oval 12"/>
          <p:cNvSpPr/>
          <p:nvPr/>
        </p:nvSpPr>
        <p:spPr>
          <a:xfrm>
            <a:off x="10991850" y="60960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3" name="Oval 13"/>
          <p:cNvSpPr/>
          <p:nvPr/>
        </p:nvSpPr>
        <p:spPr>
          <a:xfrm>
            <a:off x="11182350" y="20955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4" name="Oval 14"/>
          <p:cNvSpPr/>
          <p:nvPr/>
        </p:nvSpPr>
        <p:spPr>
          <a:xfrm>
            <a:off x="11182350" y="34290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5" name="Oval 15"/>
          <p:cNvSpPr/>
          <p:nvPr/>
        </p:nvSpPr>
        <p:spPr>
          <a:xfrm>
            <a:off x="11182350" y="47625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6" name="Oval 16"/>
          <p:cNvSpPr/>
          <p:nvPr/>
        </p:nvSpPr>
        <p:spPr>
          <a:xfrm>
            <a:off x="11182350" y="60960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7" name="Oval 17"/>
          <p:cNvSpPr/>
          <p:nvPr/>
        </p:nvSpPr>
        <p:spPr>
          <a:xfrm>
            <a:off x="11372850" y="20955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8" name="Oval 18"/>
          <p:cNvSpPr/>
          <p:nvPr/>
        </p:nvSpPr>
        <p:spPr>
          <a:xfrm>
            <a:off x="11372850" y="34290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9" name="Oval 19"/>
          <p:cNvSpPr/>
          <p:nvPr/>
        </p:nvSpPr>
        <p:spPr>
          <a:xfrm>
            <a:off x="11372850" y="47625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0" name="Oval 20"/>
          <p:cNvSpPr/>
          <p:nvPr/>
        </p:nvSpPr>
        <p:spPr>
          <a:xfrm>
            <a:off x="11372850" y="60960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1" name="Oval 21"/>
          <p:cNvSpPr/>
          <p:nvPr/>
        </p:nvSpPr>
        <p:spPr>
          <a:xfrm>
            <a:off x="11563350" y="20955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2" name="Oval 22"/>
          <p:cNvSpPr/>
          <p:nvPr/>
        </p:nvSpPr>
        <p:spPr>
          <a:xfrm>
            <a:off x="11563350" y="34290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3" name="Oval 23"/>
          <p:cNvSpPr/>
          <p:nvPr/>
        </p:nvSpPr>
        <p:spPr>
          <a:xfrm>
            <a:off x="11563350" y="47625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4" name="Oval 24"/>
          <p:cNvSpPr/>
          <p:nvPr/>
        </p:nvSpPr>
        <p:spPr>
          <a:xfrm>
            <a:off x="11563350" y="60960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5" name="TextBox 25"/>
          <p:cNvSpPr txBox="1"/>
          <p:nvPr/>
        </p:nvSpPr>
        <p:spPr>
          <a:xfrm>
            <a:off x="533400" y="63627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5G TECHNOLOGY</a:t>
            </a:r>
          </a:p>
        </p:txBody>
      </p:sp>
      <p:sp>
        <p:nvSpPr>
          <p:cNvPr id="126" name="Slide number"/>
          <p:cNvSpPr txBox="1"/>
          <p:nvPr/>
        </p:nvSpPr>
        <p:spPr>
          <a:xfrm>
            <a:off x="10515600" y="63627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57200"/>
            <a:ext cx="11125200" cy="876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Canv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+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9" Type="http://schemas.openxmlformats.org/officeDocument/2006/relationships/slideLayout" Target="../slideLayouts/slideLayout9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7" r:id="rId9"/>
  </p:sldLayoutIdLst>
  <p:txStyles>
    <p:titleStyle>
      <a:lvl1pPr algn="ctr" defTabSz="457200" rtl="0" eaLnBrk="1" latinLnBrk="0" hangingPunct="1">
        <a:spcBef>
          <a:spcPct val="0"/>
        </a:spcBef>
        <a:buNone/>
        <a:defRPr sz="3600" kern="1200" b="1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chart" Target="../charts/chart1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Rounded Rectangle 3"/>
          <p:cNvSpPr/>
          <p:nvPr/>
        </p:nvSpPr>
        <p:spPr>
          <a:xfrm>
            <a:off x="533400" y="533400"/>
            <a:ext cx="11125200" cy="5791200"/>
          </a:xfrm>
          <a:prstGeom prst="roundRect">
            <a:avLst>
              <a:gd name="adj" fmla="val 4605"/>
            </a:avLst>
          </a:prstGeom>
          <a:solidFill>
            <a:schemeClr val="tx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Oval 4"/>
          <p:cNvSpPr/>
          <p:nvPr/>
        </p:nvSpPr>
        <p:spPr>
          <a:xfrm>
            <a:off x="8820912" y="3054096"/>
            <a:ext cx="950976" cy="950976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Oval 5"/>
          <p:cNvSpPr/>
          <p:nvPr/>
        </p:nvSpPr>
        <p:spPr>
          <a:xfrm>
            <a:off x="8206740" y="3050134"/>
            <a:ext cx="2179320" cy="958901"/>
          </a:xfrm>
          <a:prstGeom prst="ellipse">
            <a:avLst/>
          </a:prstGeom>
          <a:noFill/>
          <a:ln w="12700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Oval 6"/>
          <p:cNvSpPr/>
          <p:nvPr/>
        </p:nvSpPr>
        <p:spPr>
          <a:xfrm>
            <a:off x="9210951" y="2897913"/>
            <a:ext cx="306293" cy="306293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Oval 7"/>
          <p:cNvSpPr/>
          <p:nvPr/>
        </p:nvSpPr>
        <p:spPr>
          <a:xfrm>
            <a:off x="7711440" y="2832202"/>
            <a:ext cx="3169920" cy="1394765"/>
          </a:xfrm>
          <a:prstGeom prst="ellipse">
            <a:avLst/>
          </a:prstGeom>
          <a:noFill/>
          <a:ln w="12700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10133851" y="3828074"/>
            <a:ext cx="441418" cy="441418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Oval 9"/>
          <p:cNvSpPr/>
          <p:nvPr/>
        </p:nvSpPr>
        <p:spPr>
          <a:xfrm>
            <a:off x="7216140" y="2614270"/>
            <a:ext cx="4160520" cy="1830629"/>
          </a:xfrm>
          <a:prstGeom prst="ellipse">
            <a:avLst/>
          </a:prstGeom>
          <a:noFill/>
          <a:ln w="12700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Oval 10"/>
          <p:cNvSpPr/>
          <p:nvPr/>
        </p:nvSpPr>
        <p:spPr>
          <a:xfrm>
            <a:off x="11224471" y="3569170"/>
            <a:ext cx="240466" cy="240466"/>
          </a:xfrm>
          <a:prstGeom prst="ellipse">
            <a:avLst/>
          </a:prstGeom>
          <a:solidFill>
            <a:schemeClr val="accent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Oval 11"/>
          <p:cNvSpPr/>
          <p:nvPr/>
        </p:nvSpPr>
        <p:spPr>
          <a:xfrm>
            <a:off x="6720840" y="2396338"/>
            <a:ext cx="5151120" cy="2266493"/>
          </a:xfrm>
          <a:prstGeom prst="ellipse">
            <a:avLst/>
          </a:prstGeom>
          <a:noFill/>
          <a:ln w="12700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Oval 12"/>
          <p:cNvSpPr/>
          <p:nvPr/>
        </p:nvSpPr>
        <p:spPr>
          <a:xfrm>
            <a:off x="8896057" y="2253159"/>
            <a:ext cx="297209" cy="297209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" name="Oval 13"/>
          <p:cNvSpPr/>
          <p:nvPr/>
        </p:nvSpPr>
        <p:spPr>
          <a:xfrm>
            <a:off x="10109435" y="2413005"/>
            <a:ext cx="15649" cy="15649"/>
          </a:xfrm>
          <a:prstGeom prst="ellipse">
            <a:avLst/>
          </a:prstGeom>
          <a:solidFill>
            <a:schemeClr val="tx2">
              <a:alpha val="6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Oval 14"/>
          <p:cNvSpPr/>
          <p:nvPr/>
        </p:nvSpPr>
        <p:spPr>
          <a:xfrm>
            <a:off x="10133629" y="5452780"/>
            <a:ext cx="14861" cy="14861"/>
          </a:xfrm>
          <a:prstGeom prst="ellipse">
            <a:avLst/>
          </a:prstGeom>
          <a:solidFill>
            <a:schemeClr val="tx2">
              <a:alpha val="6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" name="Oval 15"/>
          <p:cNvSpPr/>
          <p:nvPr/>
        </p:nvSpPr>
        <p:spPr>
          <a:xfrm>
            <a:off x="9291848" y="2797677"/>
            <a:ext cx="19535" cy="19535"/>
          </a:xfrm>
          <a:prstGeom prst="ellipse">
            <a:avLst/>
          </a:prstGeom>
          <a:solidFill>
            <a:schemeClr val="tx2">
              <a:alpha val="6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" name="Oval 16"/>
          <p:cNvSpPr/>
          <p:nvPr/>
        </p:nvSpPr>
        <p:spPr>
          <a:xfrm>
            <a:off x="8290091" y="1717369"/>
            <a:ext cx="23047" cy="23047"/>
          </a:xfrm>
          <a:prstGeom prst="ellipse">
            <a:avLst/>
          </a:prstGeom>
          <a:solidFill>
            <a:schemeClr val="tx2">
              <a:alpha val="6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" name="Oval 17"/>
          <p:cNvSpPr/>
          <p:nvPr/>
        </p:nvSpPr>
        <p:spPr>
          <a:xfrm>
            <a:off x="7934403" y="5315580"/>
            <a:ext cx="25766" cy="25766"/>
          </a:xfrm>
          <a:prstGeom prst="ellipse">
            <a:avLst/>
          </a:prstGeom>
          <a:solidFill>
            <a:schemeClr val="tx2">
              <a:alpha val="6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9" name="Oval 18"/>
          <p:cNvSpPr/>
          <p:nvPr/>
        </p:nvSpPr>
        <p:spPr>
          <a:xfrm>
            <a:off x="9542704" y="4641905"/>
            <a:ext cx="17827" cy="17827"/>
          </a:xfrm>
          <a:prstGeom prst="ellipse">
            <a:avLst/>
          </a:prstGeom>
          <a:solidFill>
            <a:schemeClr val="tx2">
              <a:alpha val="6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0" name="Oval 19"/>
          <p:cNvSpPr/>
          <p:nvPr/>
        </p:nvSpPr>
        <p:spPr>
          <a:xfrm>
            <a:off x="7579251" y="3248419"/>
            <a:ext cx="14539" cy="14539"/>
          </a:xfrm>
          <a:prstGeom prst="ellipse">
            <a:avLst/>
          </a:prstGeom>
          <a:solidFill>
            <a:schemeClr val="tx2">
              <a:alpha val="6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1" name="Oval 20"/>
          <p:cNvSpPr/>
          <p:nvPr/>
        </p:nvSpPr>
        <p:spPr>
          <a:xfrm>
            <a:off x="9011460" y="4886753"/>
            <a:ext cx="24484" cy="24484"/>
          </a:xfrm>
          <a:prstGeom prst="ellipse">
            <a:avLst/>
          </a:prstGeom>
          <a:solidFill>
            <a:schemeClr val="tx2">
              <a:alpha val="6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2" name="Oval 21"/>
          <p:cNvSpPr/>
          <p:nvPr/>
        </p:nvSpPr>
        <p:spPr>
          <a:xfrm>
            <a:off x="8815817" y="4153169"/>
            <a:ext cx="33275" cy="33275"/>
          </a:xfrm>
          <a:prstGeom prst="ellipse">
            <a:avLst/>
          </a:prstGeom>
          <a:solidFill>
            <a:schemeClr val="tx2">
              <a:alpha val="6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3" name="Oval 22"/>
          <p:cNvSpPr/>
          <p:nvPr/>
        </p:nvSpPr>
        <p:spPr>
          <a:xfrm>
            <a:off x="9138255" y="2647102"/>
            <a:ext cx="29974" cy="29974"/>
          </a:xfrm>
          <a:prstGeom prst="ellipse">
            <a:avLst/>
          </a:prstGeom>
          <a:solidFill>
            <a:schemeClr val="tx2">
              <a:alpha val="6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4" name="Oval 23"/>
          <p:cNvSpPr/>
          <p:nvPr/>
        </p:nvSpPr>
        <p:spPr>
          <a:xfrm>
            <a:off x="7804098" y="3603268"/>
            <a:ext cx="23120" cy="23120"/>
          </a:xfrm>
          <a:prstGeom prst="ellipse">
            <a:avLst/>
          </a:prstGeom>
          <a:solidFill>
            <a:schemeClr val="tx2">
              <a:alpha val="6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5" name="Oval 24"/>
          <p:cNvSpPr/>
          <p:nvPr/>
        </p:nvSpPr>
        <p:spPr>
          <a:xfrm>
            <a:off x="7872389" y="2380870"/>
            <a:ext cx="20585" cy="20585"/>
          </a:xfrm>
          <a:prstGeom prst="ellipse">
            <a:avLst/>
          </a:prstGeom>
          <a:solidFill>
            <a:schemeClr val="tx2">
              <a:alpha val="6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6" name="Oval 25"/>
          <p:cNvSpPr/>
          <p:nvPr/>
        </p:nvSpPr>
        <p:spPr>
          <a:xfrm>
            <a:off x="7364808" y="5805098"/>
            <a:ext cx="24827" cy="24827"/>
          </a:xfrm>
          <a:prstGeom prst="ellipse">
            <a:avLst/>
          </a:prstGeom>
          <a:solidFill>
            <a:schemeClr val="tx2">
              <a:alpha val="6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7" name="Oval 26"/>
          <p:cNvSpPr/>
          <p:nvPr/>
        </p:nvSpPr>
        <p:spPr>
          <a:xfrm>
            <a:off x="8878443" y="2739147"/>
            <a:ext cx="31037" cy="31037"/>
          </a:xfrm>
          <a:prstGeom prst="ellipse">
            <a:avLst/>
          </a:prstGeom>
          <a:solidFill>
            <a:schemeClr val="tx2">
              <a:alpha val="6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8" name="Oval 27"/>
          <p:cNvSpPr/>
          <p:nvPr/>
        </p:nvSpPr>
        <p:spPr>
          <a:xfrm>
            <a:off x="7416351" y="5578201"/>
            <a:ext cx="16850" cy="16850"/>
          </a:xfrm>
          <a:prstGeom prst="ellipse">
            <a:avLst/>
          </a:prstGeom>
          <a:solidFill>
            <a:schemeClr val="tx2">
              <a:alpha val="6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9" name="Oval 28"/>
          <p:cNvSpPr/>
          <p:nvPr/>
        </p:nvSpPr>
        <p:spPr>
          <a:xfrm>
            <a:off x="7553630" y="4507993"/>
            <a:ext cx="28631" cy="28631"/>
          </a:xfrm>
          <a:prstGeom prst="ellipse">
            <a:avLst/>
          </a:prstGeom>
          <a:solidFill>
            <a:schemeClr val="tx2">
              <a:alpha val="6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0" name="Oval 29"/>
          <p:cNvSpPr/>
          <p:nvPr/>
        </p:nvSpPr>
        <p:spPr>
          <a:xfrm>
            <a:off x="8282591" y="4880321"/>
            <a:ext cx="24668" cy="24668"/>
          </a:xfrm>
          <a:prstGeom prst="ellipse">
            <a:avLst/>
          </a:prstGeom>
          <a:solidFill>
            <a:schemeClr val="tx2">
              <a:alpha val="6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1" name="Oval 30"/>
          <p:cNvSpPr/>
          <p:nvPr/>
        </p:nvSpPr>
        <p:spPr>
          <a:xfrm>
            <a:off x="9727580" y="5764255"/>
            <a:ext cx="23917" cy="23917"/>
          </a:xfrm>
          <a:prstGeom prst="ellipse">
            <a:avLst/>
          </a:prstGeom>
          <a:solidFill>
            <a:schemeClr val="tx2">
              <a:alpha val="6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2" name="Oval 31"/>
          <p:cNvSpPr/>
          <p:nvPr/>
        </p:nvSpPr>
        <p:spPr>
          <a:xfrm>
            <a:off x="8308823" y="1905391"/>
            <a:ext cx="17675" cy="17675"/>
          </a:xfrm>
          <a:prstGeom prst="ellipse">
            <a:avLst/>
          </a:prstGeom>
          <a:solidFill>
            <a:schemeClr val="tx2">
              <a:alpha val="6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3" name="Oval 32"/>
          <p:cNvSpPr/>
          <p:nvPr/>
        </p:nvSpPr>
        <p:spPr>
          <a:xfrm>
            <a:off x="8124169" y="1561972"/>
            <a:ext cx="16011" cy="16011"/>
          </a:xfrm>
          <a:prstGeom prst="ellipse">
            <a:avLst/>
          </a:prstGeom>
          <a:solidFill>
            <a:schemeClr val="tx2">
              <a:alpha val="6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4" name="Oval 33"/>
          <p:cNvSpPr/>
          <p:nvPr/>
        </p:nvSpPr>
        <p:spPr>
          <a:xfrm>
            <a:off x="10110416" y="4951506"/>
            <a:ext cx="18687" cy="18687"/>
          </a:xfrm>
          <a:prstGeom prst="ellipse">
            <a:avLst/>
          </a:prstGeom>
          <a:solidFill>
            <a:schemeClr val="tx2">
              <a:alpha val="6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5" name="Oval 34"/>
          <p:cNvSpPr/>
          <p:nvPr/>
        </p:nvSpPr>
        <p:spPr>
          <a:xfrm>
            <a:off x="7873999" y="3496527"/>
            <a:ext cx="21399" cy="21399"/>
          </a:xfrm>
          <a:prstGeom prst="ellipse">
            <a:avLst/>
          </a:prstGeom>
          <a:solidFill>
            <a:schemeClr val="tx2">
              <a:alpha val="6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6" name="Oval 35"/>
          <p:cNvSpPr/>
          <p:nvPr/>
        </p:nvSpPr>
        <p:spPr>
          <a:xfrm>
            <a:off x="8319977" y="1175538"/>
            <a:ext cx="17792" cy="17792"/>
          </a:xfrm>
          <a:prstGeom prst="ellipse">
            <a:avLst/>
          </a:prstGeom>
          <a:solidFill>
            <a:schemeClr val="tx2">
              <a:alpha val="6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7" name="Oval 36"/>
          <p:cNvSpPr/>
          <p:nvPr/>
        </p:nvSpPr>
        <p:spPr>
          <a:xfrm>
            <a:off x="9374116" y="4225804"/>
            <a:ext cx="15106" cy="15106"/>
          </a:xfrm>
          <a:prstGeom prst="ellipse">
            <a:avLst/>
          </a:prstGeom>
          <a:solidFill>
            <a:schemeClr val="tx2">
              <a:alpha val="6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8" name="Oval 37"/>
          <p:cNvSpPr/>
          <p:nvPr/>
        </p:nvSpPr>
        <p:spPr>
          <a:xfrm>
            <a:off x="8510161" y="4316548"/>
            <a:ext cx="24415" cy="24415"/>
          </a:xfrm>
          <a:prstGeom prst="ellipse">
            <a:avLst/>
          </a:prstGeom>
          <a:solidFill>
            <a:schemeClr val="tx2">
              <a:alpha val="6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9" name="Oval 38"/>
          <p:cNvSpPr/>
          <p:nvPr/>
        </p:nvSpPr>
        <p:spPr>
          <a:xfrm>
            <a:off x="7673216" y="1016611"/>
            <a:ext cx="30501" cy="30501"/>
          </a:xfrm>
          <a:prstGeom prst="ellipse">
            <a:avLst/>
          </a:prstGeom>
          <a:solidFill>
            <a:schemeClr val="tx2">
              <a:alpha val="6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0" name="Oval 39"/>
          <p:cNvSpPr/>
          <p:nvPr/>
        </p:nvSpPr>
        <p:spPr>
          <a:xfrm>
            <a:off x="11144867" y="1640903"/>
            <a:ext cx="31832" cy="31832"/>
          </a:xfrm>
          <a:prstGeom prst="ellipse">
            <a:avLst/>
          </a:prstGeom>
          <a:solidFill>
            <a:schemeClr val="tx2">
              <a:alpha val="6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1" name="Oval 40"/>
          <p:cNvSpPr/>
          <p:nvPr/>
        </p:nvSpPr>
        <p:spPr>
          <a:xfrm>
            <a:off x="9397391" y="2910346"/>
            <a:ext cx="32746" cy="32746"/>
          </a:xfrm>
          <a:prstGeom prst="ellipse">
            <a:avLst/>
          </a:prstGeom>
          <a:solidFill>
            <a:schemeClr val="tx2">
              <a:alpha val="6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2" name="Oval 41"/>
          <p:cNvSpPr/>
          <p:nvPr/>
        </p:nvSpPr>
        <p:spPr>
          <a:xfrm>
            <a:off x="8890773" y="4746817"/>
            <a:ext cx="30325" cy="30325"/>
          </a:xfrm>
          <a:prstGeom prst="ellipse">
            <a:avLst/>
          </a:prstGeom>
          <a:solidFill>
            <a:schemeClr val="tx2">
              <a:alpha val="6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3" name="Oval 42"/>
          <p:cNvSpPr/>
          <p:nvPr/>
        </p:nvSpPr>
        <p:spPr>
          <a:xfrm>
            <a:off x="7909977" y="4501967"/>
            <a:ext cx="15507" cy="15507"/>
          </a:xfrm>
          <a:prstGeom prst="ellipse">
            <a:avLst/>
          </a:prstGeom>
          <a:solidFill>
            <a:schemeClr val="tx2">
              <a:alpha val="6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4" name="Oval 43"/>
          <p:cNvSpPr/>
          <p:nvPr/>
        </p:nvSpPr>
        <p:spPr>
          <a:xfrm>
            <a:off x="8039359" y="5617342"/>
            <a:ext cx="33284" cy="33284"/>
          </a:xfrm>
          <a:prstGeom prst="ellipse">
            <a:avLst/>
          </a:prstGeom>
          <a:solidFill>
            <a:schemeClr val="tx2">
              <a:alpha val="6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5" name="Oval 44"/>
          <p:cNvSpPr/>
          <p:nvPr/>
        </p:nvSpPr>
        <p:spPr>
          <a:xfrm>
            <a:off x="8285981" y="3128258"/>
            <a:ext cx="21894" cy="21894"/>
          </a:xfrm>
          <a:prstGeom prst="ellipse">
            <a:avLst/>
          </a:prstGeom>
          <a:solidFill>
            <a:schemeClr val="tx2">
              <a:alpha val="6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6" name="Oval 45"/>
          <p:cNvSpPr/>
          <p:nvPr/>
        </p:nvSpPr>
        <p:spPr>
          <a:xfrm>
            <a:off x="8288338" y="3859345"/>
            <a:ext cx="30731" cy="30731"/>
          </a:xfrm>
          <a:prstGeom prst="ellipse">
            <a:avLst/>
          </a:prstGeom>
          <a:solidFill>
            <a:schemeClr val="tx2">
              <a:alpha val="6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7" name="Oval 46"/>
          <p:cNvSpPr/>
          <p:nvPr/>
        </p:nvSpPr>
        <p:spPr>
          <a:xfrm>
            <a:off x="7751015" y="4150167"/>
            <a:ext cx="17585" cy="17585"/>
          </a:xfrm>
          <a:prstGeom prst="ellipse">
            <a:avLst/>
          </a:prstGeom>
          <a:solidFill>
            <a:schemeClr val="tx2">
              <a:alpha val="6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8" name="Oval 47"/>
          <p:cNvSpPr/>
          <p:nvPr/>
        </p:nvSpPr>
        <p:spPr>
          <a:xfrm>
            <a:off x="8768835" y="1317091"/>
            <a:ext cx="31588" cy="31588"/>
          </a:xfrm>
          <a:prstGeom prst="ellipse">
            <a:avLst/>
          </a:prstGeom>
          <a:solidFill>
            <a:schemeClr val="tx2">
              <a:alpha val="6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9" name="Oval 48"/>
          <p:cNvSpPr/>
          <p:nvPr/>
        </p:nvSpPr>
        <p:spPr>
          <a:xfrm>
            <a:off x="7689215" y="4921884"/>
            <a:ext cx="18956" cy="18956"/>
          </a:xfrm>
          <a:prstGeom prst="ellipse">
            <a:avLst/>
          </a:prstGeom>
          <a:solidFill>
            <a:schemeClr val="tx2">
              <a:alpha val="6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0" name="Oval 49"/>
          <p:cNvSpPr/>
          <p:nvPr/>
        </p:nvSpPr>
        <p:spPr>
          <a:xfrm>
            <a:off x="10017372" y="1691581"/>
            <a:ext cx="23381" cy="23381"/>
          </a:xfrm>
          <a:prstGeom prst="ellipse">
            <a:avLst/>
          </a:prstGeom>
          <a:solidFill>
            <a:schemeClr val="tx2">
              <a:alpha val="6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1" name="Oval 50"/>
          <p:cNvSpPr/>
          <p:nvPr/>
        </p:nvSpPr>
        <p:spPr>
          <a:xfrm>
            <a:off x="10216396" y="2539854"/>
            <a:ext cx="21285" cy="21285"/>
          </a:xfrm>
          <a:prstGeom prst="ellipse">
            <a:avLst/>
          </a:prstGeom>
          <a:solidFill>
            <a:schemeClr val="tx2">
              <a:alpha val="6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2" name="Oval 51"/>
          <p:cNvSpPr/>
          <p:nvPr/>
        </p:nvSpPr>
        <p:spPr>
          <a:xfrm>
            <a:off x="9704755" y="3195788"/>
            <a:ext cx="21797" cy="21797"/>
          </a:xfrm>
          <a:prstGeom prst="ellipse">
            <a:avLst/>
          </a:prstGeom>
          <a:solidFill>
            <a:schemeClr val="tx2">
              <a:alpha val="6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3" name="Oval 52"/>
          <p:cNvSpPr/>
          <p:nvPr/>
        </p:nvSpPr>
        <p:spPr>
          <a:xfrm>
            <a:off x="10834438" y="3733422"/>
            <a:ext cx="17889" cy="17889"/>
          </a:xfrm>
          <a:prstGeom prst="ellipse">
            <a:avLst/>
          </a:prstGeom>
          <a:solidFill>
            <a:schemeClr val="tx2">
              <a:alpha val="6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4" name="TextBox 53"/>
          <p:cNvSpPr txBox="1"/>
          <p:nvPr/>
        </p:nvSpPr>
        <p:spPr>
          <a:xfrm>
            <a:off x="1009650" y="1009650"/>
            <a:ext cx="571500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300" b="1" i="0" spc="250">
                <a:solidFill>
                  <a:schemeClr val="bg1"/>
                </a:solidFill>
                <a:latin typeface="+mn-lt"/>
              </a:rPr>
              <a:t>TECHNICAL SEMINAR</a:t>
            </a:r>
          </a:p>
        </p:txBody>
      </p:sp>
      <p:sp>
        <p:nvSpPr>
          <p:cNvPr id="55" name="TextBox 54"/>
          <p:cNvSpPr txBox="1"/>
          <p:nvPr/>
        </p:nvSpPr>
        <p:spPr>
          <a:xfrm>
            <a:off x="1009650" y="5372100"/>
            <a:ext cx="5562600" cy="3810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200" b="0" i="0">
                <a:solidFill>
                  <a:schemeClr val="bg1"/>
                </a:solidFill>
                <a:latin typeface="+mn-lt"/>
              </a:rPr>
              <a:t>Ishita Verma, Roll No. 21CS045   ·   Dr. S. Banerjee   ·   March 2026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09650" y="1524000"/>
            <a:ext cx="5806440" cy="27622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5800" b="1" i="0">
                <a:solidFill>
                  <a:schemeClr val="bg1"/>
                </a:solidFill>
                <a:latin typeface="+mj-lt"/>
              </a:rPr>
              <a:t>5G Technology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09650" y="4381500"/>
            <a:ext cx="5562600" cy="666750"/>
          </a:xfrm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800" b="0" i="0">
                <a:solidFill>
                  <a:schemeClr val="bg1"/>
                </a:solidFill>
                <a:latin typeface="+mn-lt"/>
              </a:rPr>
              <a:t>The next generation of mobile networks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533400" y="1657350"/>
            <a:ext cx="857250" cy="76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485900" y="1657350"/>
            <a:ext cx="6675120" cy="7620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0" i="0">
                <a:solidFill>
                  <a:schemeClr val="tx1"/>
                </a:solidFill>
                <a:latin typeface="+mn-lt"/>
              </a:rPr>
              <a:t>Overview</a:t>
            </a:r>
          </a:p>
        </p:txBody>
      </p:sp>
      <p:cxnSp>
        <p:nvCxnSpPr>
          <p:cNvPr id="5" name="Connector 4"/>
          <p:cNvCxnSpPr/>
          <p:nvPr/>
        </p:nvCxnSpPr>
        <p:spPr>
          <a:xfrm>
            <a:off x="1485900" y="2409825"/>
            <a:ext cx="101727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6" name="TextBox 5"/>
          <p:cNvSpPr txBox="1"/>
          <p:nvPr/>
        </p:nvSpPr>
        <p:spPr>
          <a:xfrm>
            <a:off x="533400" y="2419350"/>
            <a:ext cx="857250" cy="76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02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485900" y="2419350"/>
            <a:ext cx="6675120" cy="7620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0" i="0">
                <a:solidFill>
                  <a:schemeClr val="tx1"/>
                </a:solidFill>
                <a:latin typeface="+mn-lt"/>
              </a:rPr>
              <a:t>Core concepts</a:t>
            </a:r>
          </a:p>
        </p:txBody>
      </p:sp>
      <p:cxnSp>
        <p:nvCxnSpPr>
          <p:cNvPr id="8" name="Connector 7"/>
          <p:cNvCxnSpPr/>
          <p:nvPr/>
        </p:nvCxnSpPr>
        <p:spPr>
          <a:xfrm>
            <a:off x="1485900" y="3171825"/>
            <a:ext cx="101727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9" name="TextBox 8"/>
          <p:cNvSpPr txBox="1"/>
          <p:nvPr/>
        </p:nvSpPr>
        <p:spPr>
          <a:xfrm>
            <a:off x="533400" y="3181350"/>
            <a:ext cx="857250" cy="76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03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485900" y="3181350"/>
            <a:ext cx="6675120" cy="7620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0" i="0">
                <a:solidFill>
                  <a:schemeClr val="tx1"/>
                </a:solidFill>
                <a:latin typeface="+mn-lt"/>
              </a:rPr>
              <a:t>Applications</a:t>
            </a:r>
          </a:p>
        </p:txBody>
      </p:sp>
      <p:cxnSp>
        <p:nvCxnSpPr>
          <p:cNvPr id="11" name="Connector 10"/>
          <p:cNvCxnSpPr/>
          <p:nvPr/>
        </p:nvCxnSpPr>
        <p:spPr>
          <a:xfrm>
            <a:off x="1485900" y="3933825"/>
            <a:ext cx="101727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12" name="TextBox 11"/>
          <p:cNvSpPr txBox="1"/>
          <p:nvPr/>
        </p:nvSpPr>
        <p:spPr>
          <a:xfrm>
            <a:off x="533400" y="3943350"/>
            <a:ext cx="857250" cy="76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04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485900" y="3943350"/>
            <a:ext cx="6675120" cy="7620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0" i="0">
                <a:solidFill>
                  <a:schemeClr val="tx1"/>
                </a:solidFill>
                <a:latin typeface="+mn-lt"/>
              </a:rPr>
              <a:t>Challenges</a:t>
            </a:r>
          </a:p>
        </p:txBody>
      </p:sp>
      <p:cxnSp>
        <p:nvCxnSpPr>
          <p:cNvPr id="14" name="Connector 13"/>
          <p:cNvCxnSpPr/>
          <p:nvPr/>
        </p:nvCxnSpPr>
        <p:spPr>
          <a:xfrm>
            <a:off x="1485900" y="4695825"/>
            <a:ext cx="101727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15" name="TextBox 14"/>
          <p:cNvSpPr txBox="1"/>
          <p:nvPr/>
        </p:nvSpPr>
        <p:spPr>
          <a:xfrm>
            <a:off x="533400" y="4705350"/>
            <a:ext cx="857250" cy="76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05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485900" y="4705350"/>
            <a:ext cx="6675120" cy="7620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0" i="0">
                <a:solidFill>
                  <a:schemeClr val="tx1"/>
                </a:solidFill>
                <a:latin typeface="+mn-lt"/>
              </a:rPr>
              <a:t>Future</a:t>
            </a:r>
          </a:p>
        </p:txBody>
      </p:sp>
      <p:cxnSp>
        <p:nvCxnSpPr>
          <p:cNvPr id="17" name="Connector 16"/>
          <p:cNvCxnSpPr/>
          <p:nvPr/>
        </p:nvCxnSpPr>
        <p:spPr>
          <a:xfrm>
            <a:off x="1485900" y="5457825"/>
            <a:ext cx="101727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18" name="Image placeholder (right-click &gt; Format Shape &gt; Picture fill)"/>
          <p:cNvSpPr/>
          <p:nvPr/>
        </p:nvSpPr>
        <p:spPr>
          <a:xfrm>
            <a:off x="8066532" y="1657350"/>
            <a:ext cx="3592068" cy="3695700"/>
          </a:xfrm>
          <a:prstGeom prst="roundRect">
            <a:avLst>
              <a:gd name="adj" fmla="val 3712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9" name="Freeform 18"/>
          <p:cNvSpPr/>
          <p:nvPr/>
        </p:nvSpPr>
        <p:spPr>
          <a:xfrm>
            <a:off x="9252966" y="3291840"/>
            <a:ext cx="1219200" cy="487680"/>
          </a:xfrm>
          <a:custGeom>
            <a:avLst/>
            <a:gdLst/>
            <a:ahLst/>
            <a:cxnLst/>
            <a:rect l="l" t="t" r="r" b="b"/>
            <a:pathLst>
              <a:path w="1219200" h="487680">
                <a:moveTo>
                  <a:pt x="0" y="487680"/>
                </a:moveTo>
                <a:lnTo>
                  <a:pt x="457200" y="0"/>
                </a:lnTo>
                <a:lnTo>
                  <a:pt x="731520" y="304800"/>
                </a:lnTo>
                <a:lnTo>
                  <a:pt x="883920" y="152400"/>
                </a:lnTo>
                <a:lnTo>
                  <a:pt x="1219200" y="487680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0" name="Oval 19"/>
          <p:cNvSpPr/>
          <p:nvPr/>
        </p:nvSpPr>
        <p:spPr>
          <a:xfrm>
            <a:off x="10075926" y="3048000"/>
            <a:ext cx="231648" cy="23164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8161782" y="3870960"/>
            <a:ext cx="3401568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Image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57200"/>
            <a:ext cx="111252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200" b="1" i="0">
                <a:solidFill>
                  <a:schemeClr val="tx1"/>
                </a:solidFill>
                <a:latin typeface="+mj-lt"/>
              </a:rPr>
              <a:t>Agenda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Rectangle 3"/>
          <p:cNvSpPr/>
          <p:nvPr/>
        </p:nvSpPr>
        <p:spPr>
          <a:xfrm>
            <a:off x="0" y="0"/>
            <a:ext cx="4632960" cy="68580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0" y="0"/>
            <a:ext cx="4632960" cy="6858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7000" b="1" i="0">
                <a:solidFill>
                  <a:schemeClr val="bg1"/>
                </a:solidFill>
                <a:latin typeface="+mj-lt"/>
              </a:rPr>
              <a:t>01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99710" y="2095500"/>
            <a:ext cx="6225540" cy="19050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5600" b="1" i="0">
                <a:solidFill>
                  <a:schemeClr val="tx1"/>
                </a:solidFill>
                <a:latin typeface="+mj-lt"/>
              </a:rPr>
              <a:t>Overview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Image placeholder (right-click &gt; Format Shape &gt; Picture fill)"/>
          <p:cNvSpPr/>
          <p:nvPr/>
        </p:nvSpPr>
        <p:spPr>
          <a:xfrm>
            <a:off x="7208520" y="1657350"/>
            <a:ext cx="4450080" cy="4419600"/>
          </a:xfrm>
          <a:prstGeom prst="roundRect">
            <a:avLst>
              <a:gd name="adj" fmla="val 4525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Freeform 4"/>
          <p:cNvSpPr/>
          <p:nvPr/>
        </p:nvSpPr>
        <p:spPr>
          <a:xfrm>
            <a:off x="8823960" y="3653790"/>
            <a:ext cx="1219200" cy="487680"/>
          </a:xfrm>
          <a:custGeom>
            <a:avLst/>
            <a:gdLst/>
            <a:ahLst/>
            <a:cxnLst/>
            <a:rect l="l" t="t" r="r" b="b"/>
            <a:pathLst>
              <a:path w="1219200" h="487680">
                <a:moveTo>
                  <a:pt x="0" y="487680"/>
                </a:moveTo>
                <a:lnTo>
                  <a:pt x="457200" y="0"/>
                </a:lnTo>
                <a:lnTo>
                  <a:pt x="731520" y="304800"/>
                </a:lnTo>
                <a:lnTo>
                  <a:pt x="883920" y="152400"/>
                </a:lnTo>
                <a:lnTo>
                  <a:pt x="1219200" y="487680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Oval 5"/>
          <p:cNvSpPr/>
          <p:nvPr/>
        </p:nvSpPr>
        <p:spPr>
          <a:xfrm>
            <a:off x="9646920" y="3409950"/>
            <a:ext cx="231648" cy="23164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7303770" y="4232910"/>
            <a:ext cx="425958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Image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57200"/>
            <a:ext cx="111252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200" b="1" i="0">
                <a:solidFill>
                  <a:schemeClr val="tx1"/>
                </a:solidFill>
                <a:latin typeface="+mj-lt"/>
              </a:rPr>
              <a:t>Introduction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1714500"/>
            <a:ext cx="6230112" cy="4362450"/>
          </a:xfrm>
        </p:spPr>
        <p:txBody>
          <a:bodyPr wrap="square" lIns="0" rIns="0" tIns="0" bIns="0">
            <a:normAutofit/>
          </a:bodyPr>
          <a:lstStyle/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•"/>
            </a:pPr>
            <a:r>
              <a:rPr sz="2500" b="0" i="0">
                <a:solidFill>
                  <a:schemeClr val="tx1"/>
                </a:solidFill>
                <a:latin typeface="+mn-lt"/>
              </a:rPr>
              <a:t>5G is the fifth generation of cellular networks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•"/>
            </a:pPr>
            <a:r>
              <a:rPr sz="2500" b="0" i="0">
                <a:solidFill>
                  <a:schemeClr val="tx1"/>
                </a:solidFill>
                <a:latin typeface="+mn-lt"/>
              </a:rPr>
              <a:t>It offers far higher speeds and lower latency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•"/>
            </a:pPr>
            <a:r>
              <a:rPr sz="2500" b="0" i="0">
                <a:solidFill>
                  <a:schemeClr val="tx1"/>
                </a:solidFill>
                <a:latin typeface="+mn-lt"/>
              </a:rPr>
              <a:t>It connects many more devices per square kilometre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•"/>
            </a:pPr>
            <a:r>
              <a:rPr sz="2500" b="0" i="0">
                <a:solidFill>
                  <a:schemeClr val="tx1"/>
                </a:solidFill>
                <a:latin typeface="+mn-lt"/>
              </a:rPr>
              <a:t>It enables new services from smart factories to remote surgery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3" name="Connector 2"/>
          <p:cNvCxnSpPr/>
          <p:nvPr/>
        </p:nvCxnSpPr>
        <p:spPr>
          <a:xfrm>
            <a:off x="533400" y="3513582"/>
            <a:ext cx="11125200" cy="0"/>
          </a:xfrm>
          <a:prstGeom prst="line">
            <a:avLst/>
          </a:prstGeom>
          <a:ln w="25400">
            <a:solidFill>
              <a:schemeClr val="accent6"/>
            </a:solidFill>
          </a:ln>
        </p:spPr>
      </p:cxnSp>
      <p:sp>
        <p:nvSpPr>
          <p:cNvPr id="4" name="Oval 3"/>
          <p:cNvSpPr/>
          <p:nvPr/>
        </p:nvSpPr>
        <p:spPr>
          <a:xfrm>
            <a:off x="533400" y="3408807"/>
            <a:ext cx="209550" cy="20955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533400" y="1837182"/>
            <a:ext cx="2552700" cy="38100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accent1"/>
                </a:solidFill>
                <a:latin typeface="+mj-lt"/>
              </a:rPr>
              <a:t>1G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33400" y="2256282"/>
            <a:ext cx="2552700" cy="285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800" b="1" i="0">
                <a:solidFill>
                  <a:schemeClr val="tx1"/>
                </a:solidFill>
                <a:latin typeface="+mn-lt"/>
              </a:rPr>
              <a:t>1980s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33400" y="2561082"/>
            <a:ext cx="25527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25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Analogue voice calls</a:t>
            </a:r>
          </a:p>
        </p:txBody>
      </p:sp>
      <p:sp>
        <p:nvSpPr>
          <p:cNvPr id="8" name="Oval 7"/>
          <p:cNvSpPr/>
          <p:nvPr/>
        </p:nvSpPr>
        <p:spPr>
          <a:xfrm>
            <a:off x="3314700" y="3408807"/>
            <a:ext cx="209550" cy="20955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3314700" y="3799332"/>
            <a:ext cx="2552700" cy="3810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accent1"/>
                </a:solidFill>
                <a:latin typeface="+mj-lt"/>
              </a:rPr>
              <a:t>2G–3G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314700" y="4218432"/>
            <a:ext cx="2552700" cy="285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800" b="1" i="0">
                <a:solidFill>
                  <a:schemeClr val="tx1"/>
                </a:solidFill>
                <a:latin typeface="+mn-lt"/>
              </a:rPr>
              <a:t>1990s–2000s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314700" y="4523232"/>
            <a:ext cx="25527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25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SMS and mobile internet</a:t>
            </a:r>
          </a:p>
        </p:txBody>
      </p:sp>
      <p:sp>
        <p:nvSpPr>
          <p:cNvPr id="12" name="Oval 11"/>
          <p:cNvSpPr/>
          <p:nvPr/>
        </p:nvSpPr>
        <p:spPr>
          <a:xfrm>
            <a:off x="6096000" y="3408807"/>
            <a:ext cx="209550" cy="20955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6096000" y="1837182"/>
            <a:ext cx="2552700" cy="38100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accent1"/>
                </a:solidFill>
                <a:latin typeface="+mj-lt"/>
              </a:rPr>
              <a:t>4G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096000" y="2256282"/>
            <a:ext cx="2552700" cy="285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800" b="1" i="0">
                <a:solidFill>
                  <a:schemeClr val="tx1"/>
                </a:solidFill>
                <a:latin typeface="+mn-lt"/>
              </a:rPr>
              <a:t>2010s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096000" y="2561082"/>
            <a:ext cx="25527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25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Fast mobile broadband</a:t>
            </a:r>
          </a:p>
        </p:txBody>
      </p:sp>
      <p:sp>
        <p:nvSpPr>
          <p:cNvPr id="16" name="Oval 15"/>
          <p:cNvSpPr/>
          <p:nvPr/>
        </p:nvSpPr>
        <p:spPr>
          <a:xfrm>
            <a:off x="8877300" y="3408807"/>
            <a:ext cx="209550" cy="20955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8877300" y="3799332"/>
            <a:ext cx="2552700" cy="3810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accent1"/>
                </a:solidFill>
                <a:latin typeface="+mj-lt"/>
              </a:rPr>
              <a:t>5G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877300" y="4218432"/>
            <a:ext cx="2552700" cy="285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800" b="1" i="0">
                <a:solidFill>
                  <a:schemeClr val="tx1"/>
                </a:solidFill>
                <a:latin typeface="+mn-lt"/>
              </a:rPr>
              <a:t>2020s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8877300" y="4523232"/>
            <a:ext cx="25527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25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Ultra-fast, low-latency networks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57200"/>
            <a:ext cx="111252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200" b="1" i="0">
                <a:solidFill>
                  <a:schemeClr val="tx1"/>
                </a:solidFill>
                <a:latin typeface="+mj-lt"/>
              </a:rPr>
              <a:t>Evolution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Rectangle 3"/>
          <p:cNvSpPr/>
          <p:nvPr/>
        </p:nvSpPr>
        <p:spPr>
          <a:xfrm>
            <a:off x="0" y="0"/>
            <a:ext cx="4632960" cy="68580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0" y="0"/>
            <a:ext cx="4632960" cy="6858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7000" b="1" i="0">
                <a:solidFill>
                  <a:schemeClr val="bg1"/>
                </a:solidFill>
                <a:latin typeface="+mj-lt"/>
              </a:rPr>
              <a:t>02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99710" y="2095500"/>
            <a:ext cx="6225540" cy="19050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5600" b="1" i="0">
                <a:solidFill>
                  <a:schemeClr val="tx1"/>
                </a:solidFill>
                <a:latin typeface="+mj-lt"/>
              </a:rPr>
              <a:t>Core concepts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Rounded Rectangle 2"/>
          <p:cNvSpPr/>
          <p:nvPr/>
        </p:nvSpPr>
        <p:spPr>
          <a:xfrm>
            <a:off x="533400" y="1870710"/>
            <a:ext cx="3530600" cy="3810000"/>
          </a:xfrm>
          <a:prstGeom prst="roundRect">
            <a:avLst>
              <a:gd name="adj" fmla="val 3776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533400" y="1870710"/>
            <a:ext cx="3530600" cy="5715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Oval 4"/>
          <p:cNvSpPr/>
          <p:nvPr/>
        </p:nvSpPr>
        <p:spPr>
          <a:xfrm>
            <a:off x="800100" y="2137410"/>
            <a:ext cx="533400" cy="53340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800100" y="213741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792" b="1" i="0">
                <a:solidFill>
                  <a:schemeClr val="bg1"/>
                </a:solidFill>
                <a:latin typeface="+mj-lt"/>
              </a:rPr>
              <a:t>01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00100" y="2956560"/>
            <a:ext cx="29972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mmWave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00100" y="3718560"/>
            <a:ext cx="29972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High-frequency bands with huge capacity but short range.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4330700" y="1870710"/>
            <a:ext cx="3530600" cy="3810000"/>
          </a:xfrm>
          <a:prstGeom prst="roundRect">
            <a:avLst>
              <a:gd name="adj" fmla="val 3776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4330700" y="1870710"/>
            <a:ext cx="3530600" cy="5715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Oval 10"/>
          <p:cNvSpPr/>
          <p:nvPr/>
        </p:nvSpPr>
        <p:spPr>
          <a:xfrm>
            <a:off x="4597400" y="2137410"/>
            <a:ext cx="533400" cy="53340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4597400" y="213741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792" b="1" i="0">
                <a:solidFill>
                  <a:schemeClr val="bg1"/>
                </a:solidFill>
                <a:latin typeface="+mj-lt"/>
              </a:rPr>
              <a:t>02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597400" y="2956560"/>
            <a:ext cx="29972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Massive MIMO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597400" y="3718560"/>
            <a:ext cx="29972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Many antennas serve many users at once.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8128000" y="1870710"/>
            <a:ext cx="3530600" cy="3810000"/>
          </a:xfrm>
          <a:prstGeom prst="roundRect">
            <a:avLst>
              <a:gd name="adj" fmla="val 3776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" name="Rectangle 15"/>
          <p:cNvSpPr/>
          <p:nvPr/>
        </p:nvSpPr>
        <p:spPr>
          <a:xfrm>
            <a:off x="8128000" y="1870710"/>
            <a:ext cx="3530600" cy="57150"/>
          </a:xfrm>
          <a:prstGeom prst="rect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" name="Oval 16"/>
          <p:cNvSpPr/>
          <p:nvPr/>
        </p:nvSpPr>
        <p:spPr>
          <a:xfrm>
            <a:off x="8394700" y="2137410"/>
            <a:ext cx="533400" cy="53340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8394700" y="213741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792" b="1" i="0">
                <a:solidFill>
                  <a:schemeClr val="bg1"/>
                </a:solidFill>
                <a:latin typeface="+mj-lt"/>
              </a:rPr>
              <a:t>03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8394700" y="2956560"/>
            <a:ext cx="29972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Network slicing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8394700" y="3718560"/>
            <a:ext cx="29972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Virtual networks tailored for each service.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57200"/>
            <a:ext cx="111252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200" b="1" i="0">
                <a:solidFill>
                  <a:schemeClr val="tx1"/>
                </a:solidFill>
                <a:latin typeface="+mj-lt"/>
              </a:rPr>
              <a:t>Key concepts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Oval 2"/>
          <p:cNvSpPr/>
          <p:nvPr/>
        </p:nvSpPr>
        <p:spPr>
          <a:xfrm>
            <a:off x="533400" y="1931194"/>
            <a:ext cx="533400" cy="53340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33400" y="1931194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792" b="1" i="0">
                <a:solidFill>
                  <a:schemeClr val="bg1"/>
                </a:solidFill>
                <a:latin typeface="+mj-lt"/>
              </a:rPr>
              <a:t>01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295400" y="1657350"/>
            <a:ext cx="3337560" cy="10810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400" b="1" i="0">
                <a:solidFill>
                  <a:schemeClr val="tx1"/>
                </a:solidFill>
                <a:latin typeface="+mj-lt"/>
              </a:rPr>
              <a:t>Device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855464" y="1657350"/>
            <a:ext cx="6802374" cy="10810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Phone or sensor connects</a:t>
            </a:r>
          </a:p>
        </p:txBody>
      </p:sp>
      <p:cxnSp>
        <p:nvCxnSpPr>
          <p:cNvPr id="7" name="Connector 6"/>
          <p:cNvCxnSpPr/>
          <p:nvPr/>
        </p:nvCxnSpPr>
        <p:spPr>
          <a:xfrm>
            <a:off x="1257300" y="2738438"/>
            <a:ext cx="104013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8" name="Oval 7"/>
          <p:cNvSpPr/>
          <p:nvPr/>
        </p:nvSpPr>
        <p:spPr>
          <a:xfrm>
            <a:off x="533400" y="3012281"/>
            <a:ext cx="533400" cy="53340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533400" y="3012281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792" b="1" i="0">
                <a:solidFill>
                  <a:schemeClr val="bg1"/>
                </a:solidFill>
                <a:latin typeface="+mj-lt"/>
              </a:rPr>
              <a:t>02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295400" y="2738438"/>
            <a:ext cx="3337560" cy="10810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400" b="1" i="0">
                <a:solidFill>
                  <a:schemeClr val="tx1"/>
                </a:solidFill>
                <a:latin typeface="+mj-lt"/>
              </a:rPr>
              <a:t>Small cell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855464" y="2738438"/>
            <a:ext cx="6802374" cy="10810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Dense radio nodes nearby</a:t>
            </a:r>
          </a:p>
        </p:txBody>
      </p:sp>
      <p:cxnSp>
        <p:nvCxnSpPr>
          <p:cNvPr id="12" name="Connector 11"/>
          <p:cNvCxnSpPr/>
          <p:nvPr/>
        </p:nvCxnSpPr>
        <p:spPr>
          <a:xfrm>
            <a:off x="1257300" y="3819525"/>
            <a:ext cx="104013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13" name="Oval 12"/>
          <p:cNvSpPr/>
          <p:nvPr/>
        </p:nvSpPr>
        <p:spPr>
          <a:xfrm>
            <a:off x="533400" y="4093369"/>
            <a:ext cx="533400" cy="53340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533400" y="4093369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792" b="1" i="0">
                <a:solidFill>
                  <a:schemeClr val="bg1"/>
                </a:solidFill>
                <a:latin typeface="+mj-lt"/>
              </a:rPr>
              <a:t>03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295400" y="3819525"/>
            <a:ext cx="3337560" cy="10810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400" b="1" i="0">
                <a:solidFill>
                  <a:schemeClr val="tx1"/>
                </a:solidFill>
                <a:latin typeface="+mj-lt"/>
              </a:rPr>
              <a:t>Core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855464" y="3819525"/>
            <a:ext cx="6802374" cy="10810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Cloud-native 5G core</a:t>
            </a:r>
          </a:p>
        </p:txBody>
      </p:sp>
      <p:cxnSp>
        <p:nvCxnSpPr>
          <p:cNvPr id="17" name="Connector 16"/>
          <p:cNvCxnSpPr/>
          <p:nvPr/>
        </p:nvCxnSpPr>
        <p:spPr>
          <a:xfrm>
            <a:off x="1257300" y="4900612"/>
            <a:ext cx="104013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18" name="Oval 17"/>
          <p:cNvSpPr/>
          <p:nvPr/>
        </p:nvSpPr>
        <p:spPr>
          <a:xfrm>
            <a:off x="533400" y="5174456"/>
            <a:ext cx="533400" cy="53340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533400" y="5174456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792" b="1" i="0">
                <a:solidFill>
                  <a:schemeClr val="bg1"/>
                </a:solidFill>
                <a:latin typeface="+mj-lt"/>
              </a:rPr>
              <a:t>04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295400" y="4900612"/>
            <a:ext cx="3337560" cy="10810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400" b="1" i="0">
                <a:solidFill>
                  <a:schemeClr val="tx1"/>
                </a:solidFill>
                <a:latin typeface="+mj-lt"/>
              </a:rPr>
              <a:t>Service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4855464" y="4900612"/>
            <a:ext cx="6802374" cy="10810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Apps with low latency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57200"/>
            <a:ext cx="111252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200" b="1" i="0">
                <a:solidFill>
                  <a:schemeClr val="tx1"/>
                </a:solidFill>
                <a:latin typeface="+mj-lt"/>
              </a:rPr>
              <a:t>How it works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Image placeholder (right-click &gt; Format Shape &gt; Picture fill)"/>
          <p:cNvSpPr/>
          <p:nvPr/>
        </p:nvSpPr>
        <p:spPr>
          <a:xfrm>
            <a:off x="6541008" y="1657350"/>
            <a:ext cx="5117592" cy="4419600"/>
          </a:xfrm>
          <a:prstGeom prst="roundRect">
            <a:avLst>
              <a:gd name="adj" fmla="val 4525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Freeform 3"/>
          <p:cNvSpPr/>
          <p:nvPr/>
        </p:nvSpPr>
        <p:spPr>
          <a:xfrm>
            <a:off x="8490204" y="3653790"/>
            <a:ext cx="1219200" cy="487680"/>
          </a:xfrm>
          <a:custGeom>
            <a:avLst/>
            <a:gdLst/>
            <a:ahLst/>
            <a:cxnLst/>
            <a:rect l="l" t="t" r="r" b="b"/>
            <a:pathLst>
              <a:path w="1219200" h="487680">
                <a:moveTo>
                  <a:pt x="0" y="487680"/>
                </a:moveTo>
                <a:lnTo>
                  <a:pt x="457200" y="0"/>
                </a:lnTo>
                <a:lnTo>
                  <a:pt x="731520" y="304800"/>
                </a:lnTo>
                <a:lnTo>
                  <a:pt x="883920" y="152400"/>
                </a:lnTo>
                <a:lnTo>
                  <a:pt x="1219200" y="487680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Oval 4"/>
          <p:cNvSpPr/>
          <p:nvPr/>
        </p:nvSpPr>
        <p:spPr>
          <a:xfrm>
            <a:off x="9313164" y="3409950"/>
            <a:ext cx="231648" cy="23164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6636258" y="4232910"/>
            <a:ext cx="4927092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Architecture diagram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33400" y="1695450"/>
            <a:ext cx="5588508" cy="1856232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3200" b="1" i="0">
                <a:solidFill>
                  <a:schemeClr val="tx1"/>
                </a:solidFill>
                <a:latin typeface="+mj-lt"/>
              </a:rPr>
              <a:t>A cloud-native core and dense small cells.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33400" y="3690366"/>
            <a:ext cx="5588508" cy="2386584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40000"/>
              </a:lnSpc>
            </a:pPr>
            <a:r>
              <a:rPr sz="1900" b="0" i="0">
                <a:solidFill>
                  <a:schemeClr val="tx2"/>
                </a:solidFill>
                <a:latin typeface="+mn-lt"/>
              </a:rPr>
              <a:t>5G separates the radio from a software-defined core, so operators can create network slices with guaranteed speed and latency for different uses, from video to industrial control.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57200"/>
            <a:ext cx="111252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200" b="1" i="0">
                <a:solidFill>
                  <a:schemeClr val="tx1"/>
                </a:solidFill>
                <a:latin typeface="+mj-lt"/>
              </a:rPr>
              <a:t>Architecture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Rectangle 3"/>
          <p:cNvSpPr/>
          <p:nvPr/>
        </p:nvSpPr>
        <p:spPr>
          <a:xfrm>
            <a:off x="0" y="0"/>
            <a:ext cx="4632960" cy="68580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0" y="0"/>
            <a:ext cx="4632960" cy="6858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7000" b="1" i="0">
                <a:solidFill>
                  <a:schemeClr val="bg1"/>
                </a:solidFill>
                <a:latin typeface="+mj-lt"/>
              </a:rPr>
              <a:t>03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99710" y="2095500"/>
            <a:ext cx="6225540" cy="19050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5600" b="1" i="0">
                <a:solidFill>
                  <a:schemeClr val="tx1"/>
                </a:solidFill>
                <a:latin typeface="+mj-lt"/>
              </a:rPr>
              <a:t>Applications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Image placeholder (right-click &gt; Format Shape &gt; Picture fill)"/>
          <p:cNvSpPr/>
          <p:nvPr/>
        </p:nvSpPr>
        <p:spPr>
          <a:xfrm>
            <a:off x="533400" y="1657350"/>
            <a:ext cx="3581400" cy="2740152"/>
          </a:xfrm>
          <a:prstGeom prst="roundRect">
            <a:avLst>
              <a:gd name="adj" fmla="val 4866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Freeform 3"/>
          <p:cNvSpPr/>
          <p:nvPr/>
        </p:nvSpPr>
        <p:spPr>
          <a:xfrm>
            <a:off x="1721267" y="2816434"/>
            <a:ext cx="1205666" cy="482267"/>
          </a:xfrm>
          <a:custGeom>
            <a:avLst/>
            <a:gdLst/>
            <a:ahLst/>
            <a:cxnLst/>
            <a:rect l="l" t="t" r="r" b="b"/>
            <a:pathLst>
              <a:path w="1205666" h="482267">
                <a:moveTo>
                  <a:pt x="0" y="482267"/>
                </a:moveTo>
                <a:lnTo>
                  <a:pt x="452125" y="0"/>
                </a:lnTo>
                <a:lnTo>
                  <a:pt x="723400" y="301417"/>
                </a:lnTo>
                <a:lnTo>
                  <a:pt x="874108" y="150709"/>
                </a:lnTo>
                <a:lnTo>
                  <a:pt x="1205666" y="482267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Oval 4"/>
          <p:cNvSpPr/>
          <p:nvPr/>
        </p:nvSpPr>
        <p:spPr>
          <a:xfrm>
            <a:off x="2535092" y="2575301"/>
            <a:ext cx="229077" cy="229077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628650" y="3389126"/>
            <a:ext cx="33909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Image 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33400" y="4549902"/>
            <a:ext cx="3581400" cy="304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50" b="1" i="0">
                <a:solidFill>
                  <a:schemeClr val="tx1"/>
                </a:solidFill>
                <a:latin typeface="+mj-lt"/>
              </a:rPr>
              <a:t>Smart factories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33400" y="4892802"/>
            <a:ext cx="3581400" cy="1184148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Wireless robots and sensors.</a:t>
            </a:r>
          </a:p>
        </p:txBody>
      </p:sp>
      <p:sp>
        <p:nvSpPr>
          <p:cNvPr id="9" name="Image placeholder (right-click &gt; Format Shape &gt; Picture fill)"/>
          <p:cNvSpPr/>
          <p:nvPr/>
        </p:nvSpPr>
        <p:spPr>
          <a:xfrm>
            <a:off x="4305300" y="1657350"/>
            <a:ext cx="3581400" cy="2740152"/>
          </a:xfrm>
          <a:prstGeom prst="roundRect">
            <a:avLst>
              <a:gd name="adj" fmla="val 4866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Freeform 9"/>
          <p:cNvSpPr/>
          <p:nvPr/>
        </p:nvSpPr>
        <p:spPr>
          <a:xfrm>
            <a:off x="5493167" y="2816434"/>
            <a:ext cx="1205666" cy="482267"/>
          </a:xfrm>
          <a:custGeom>
            <a:avLst/>
            <a:gdLst/>
            <a:ahLst/>
            <a:cxnLst/>
            <a:rect l="l" t="t" r="r" b="b"/>
            <a:pathLst>
              <a:path w="1205666" h="482267">
                <a:moveTo>
                  <a:pt x="0" y="482267"/>
                </a:moveTo>
                <a:lnTo>
                  <a:pt x="452125" y="0"/>
                </a:lnTo>
                <a:lnTo>
                  <a:pt x="723400" y="301417"/>
                </a:lnTo>
                <a:lnTo>
                  <a:pt x="874108" y="150709"/>
                </a:lnTo>
                <a:lnTo>
                  <a:pt x="1205666" y="482267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Oval 10"/>
          <p:cNvSpPr/>
          <p:nvPr/>
        </p:nvSpPr>
        <p:spPr>
          <a:xfrm>
            <a:off x="6306992" y="2575301"/>
            <a:ext cx="229077" cy="229077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4400550" y="3389126"/>
            <a:ext cx="33909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Image 2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305300" y="4549902"/>
            <a:ext cx="3581400" cy="304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50" b="1" i="0">
                <a:solidFill>
                  <a:schemeClr val="tx1"/>
                </a:solidFill>
                <a:latin typeface="+mj-lt"/>
              </a:rPr>
              <a:t>Telemedicine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305300" y="4892802"/>
            <a:ext cx="3581400" cy="1184148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Remote consultations and monitoring.</a:t>
            </a:r>
          </a:p>
        </p:txBody>
      </p:sp>
      <p:sp>
        <p:nvSpPr>
          <p:cNvPr id="15" name="Image placeholder (right-click &gt; Format Shape &gt; Picture fill)"/>
          <p:cNvSpPr/>
          <p:nvPr/>
        </p:nvSpPr>
        <p:spPr>
          <a:xfrm>
            <a:off x="8077200" y="1657350"/>
            <a:ext cx="3581400" cy="2740152"/>
          </a:xfrm>
          <a:prstGeom prst="roundRect">
            <a:avLst>
              <a:gd name="adj" fmla="val 4866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" name="Freeform 15"/>
          <p:cNvSpPr/>
          <p:nvPr/>
        </p:nvSpPr>
        <p:spPr>
          <a:xfrm>
            <a:off x="9265067" y="2816434"/>
            <a:ext cx="1205666" cy="482267"/>
          </a:xfrm>
          <a:custGeom>
            <a:avLst/>
            <a:gdLst/>
            <a:ahLst/>
            <a:cxnLst/>
            <a:rect l="l" t="t" r="r" b="b"/>
            <a:pathLst>
              <a:path w="1205666" h="482267">
                <a:moveTo>
                  <a:pt x="0" y="482267"/>
                </a:moveTo>
                <a:lnTo>
                  <a:pt x="452125" y="0"/>
                </a:lnTo>
                <a:lnTo>
                  <a:pt x="723400" y="301417"/>
                </a:lnTo>
                <a:lnTo>
                  <a:pt x="874108" y="150709"/>
                </a:lnTo>
                <a:lnTo>
                  <a:pt x="1205666" y="482267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" name="Oval 16"/>
          <p:cNvSpPr/>
          <p:nvPr/>
        </p:nvSpPr>
        <p:spPr>
          <a:xfrm>
            <a:off x="10078892" y="2575301"/>
            <a:ext cx="229077" cy="229077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8172450" y="3389126"/>
            <a:ext cx="33909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Image 3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8077200" y="4549902"/>
            <a:ext cx="3581400" cy="304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50" b="1" i="0">
                <a:solidFill>
                  <a:schemeClr val="tx1"/>
                </a:solidFill>
                <a:latin typeface="+mj-lt"/>
              </a:rPr>
              <a:t>Connected vehicles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8077200" y="4892802"/>
            <a:ext cx="3581400" cy="1184148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Real-time traffic data.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57200"/>
            <a:ext cx="111252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200" b="1" i="0">
                <a:solidFill>
                  <a:schemeClr val="tx1"/>
                </a:solidFill>
                <a:latin typeface="+mj-lt"/>
              </a:rPr>
              <a:t>Applications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graphicFrame>
        <p:nvGraphicFramePr>
          <p:cNvPr id="3" name="Chart (sample data) - right-click &gt; Edit Data"/>
          <p:cNvGraphicFramePr>
            <a:graphicFrameLocks noGrp="1"/>
          </p:cNvGraphicFramePr>
          <p:nvPr/>
        </p:nvGraphicFramePr>
        <p:xfrm>
          <a:off x="533400" y="1657350"/>
          <a:ext cx="6897624" cy="413385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7812024" y="1752600"/>
            <a:ext cx="3846576" cy="3848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40000"/>
              </a:lnSpc>
            </a:pPr>
            <a:r>
              <a:rPr sz="2000" b="0" i="0">
                <a:solidFill>
                  <a:schemeClr val="tx2"/>
                </a:solidFill>
                <a:latin typeface="+mn-lt"/>
              </a:rPr>
              <a:t>Share of mobile connections on 5G (sample data).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33400" y="5886450"/>
            <a:ext cx="111252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 i="1">
                <a:solidFill>
                  <a:schemeClr val="tx2"/>
                </a:solidFill>
                <a:latin typeface="+mn-lt"/>
              </a:rPr>
              <a:t>Sample data for illustration — replace with your own figures.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57200"/>
            <a:ext cx="111252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200" b="1" i="0">
                <a:solidFill>
                  <a:schemeClr val="tx1"/>
                </a:solidFill>
                <a:latin typeface="+mj-lt"/>
              </a:rPr>
              <a:t>Adoption trend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Rounded Rectangle 2"/>
          <p:cNvSpPr/>
          <p:nvPr/>
        </p:nvSpPr>
        <p:spPr>
          <a:xfrm>
            <a:off x="533400" y="1657350"/>
            <a:ext cx="5391150" cy="609600"/>
          </a:xfrm>
          <a:prstGeom prst="roundRect">
            <a:avLst>
              <a:gd name="adj" fmla="val 13125"/>
            </a:avLst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762000" y="1657350"/>
            <a:ext cx="4933950" cy="6096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400" b="1" i="0">
                <a:solidFill>
                  <a:schemeClr val="bg1"/>
                </a:solidFill>
                <a:latin typeface="+mj-lt"/>
              </a:rPr>
              <a:t>Advantages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09600" y="2495550"/>
            <a:ext cx="5238750" cy="3505200"/>
          </a:xfrm>
          <a:prstGeom prst="rect">
            <a:avLst/>
          </a:prstGeom>
          <a:noFill/>
        </p:spPr>
        <p:txBody>
          <a:bodyPr wrap="square" lIns="0" rIns="0" tIns="0" bIns="0">
            <a:normAutofit/>
          </a:bodyPr>
          <a:lstStyle/>
          <a:p>
            <a:pPr marL="391159" indent="-391159">
              <a:lnSpc>
                <a:spcPct val="120000"/>
              </a:lnSpc>
              <a:spcAft>
                <a:spcPts val="1210"/>
              </a:spcAft>
              <a:buClr>
                <a:schemeClr val="accent1"/>
              </a:buClr>
              <a:buFont typeface="Arial"/>
              <a:buChar char="✓"/>
            </a:pPr>
            <a:r>
              <a:rPr sz="2200" b="0" i="0">
                <a:solidFill>
                  <a:schemeClr val="tx1"/>
                </a:solidFill>
                <a:latin typeface="+mn-lt"/>
              </a:rPr>
              <a:t>Very high speeds</a:t>
            </a:r>
          </a:p>
          <a:p>
            <a:pPr marL="391159" indent="-391159">
              <a:lnSpc>
                <a:spcPct val="120000"/>
              </a:lnSpc>
              <a:spcAft>
                <a:spcPts val="1210"/>
              </a:spcAft>
              <a:buClr>
                <a:schemeClr val="accent1"/>
              </a:buClr>
              <a:buFont typeface="Arial"/>
              <a:buChar char="✓"/>
            </a:pPr>
            <a:r>
              <a:rPr sz="2200" b="0" i="0">
                <a:solidFill>
                  <a:schemeClr val="tx1"/>
                </a:solidFill>
                <a:latin typeface="+mn-lt"/>
              </a:rPr>
              <a:t>Latency of a few milliseconds</a:t>
            </a:r>
          </a:p>
          <a:p>
            <a:pPr marL="391159" indent="-391159">
              <a:lnSpc>
                <a:spcPct val="120000"/>
              </a:lnSpc>
              <a:spcAft>
                <a:spcPts val="1210"/>
              </a:spcAft>
              <a:buClr>
                <a:schemeClr val="accent1"/>
              </a:buClr>
              <a:buFont typeface="Arial"/>
              <a:buChar char="✓"/>
            </a:pPr>
            <a:r>
              <a:rPr sz="2200" b="0" i="0">
                <a:solidFill>
                  <a:schemeClr val="tx1"/>
                </a:solidFill>
                <a:latin typeface="+mn-lt"/>
              </a:rPr>
              <a:t>Huge device capacity</a:t>
            </a:r>
          </a:p>
          <a:p>
            <a:pPr marL="391159" indent="-391159">
              <a:lnSpc>
                <a:spcPct val="120000"/>
              </a:lnSpc>
              <a:spcAft>
                <a:spcPts val="1210"/>
              </a:spcAft>
              <a:buClr>
                <a:schemeClr val="accent1"/>
              </a:buClr>
              <a:buFont typeface="Arial"/>
              <a:buChar char="✓"/>
            </a:pPr>
            <a:r>
              <a:rPr sz="2200" b="0" i="0">
                <a:solidFill>
                  <a:schemeClr val="tx1"/>
                </a:solidFill>
                <a:latin typeface="+mn-lt"/>
              </a:rPr>
              <a:t>Flexible network slices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6267450" y="1657350"/>
            <a:ext cx="5391150" cy="609600"/>
          </a:xfrm>
          <a:prstGeom prst="roundRect">
            <a:avLst>
              <a:gd name="adj" fmla="val 13125"/>
            </a:avLst>
          </a:prstGeom>
          <a:solidFill>
            <a:schemeClr val="tx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496050" y="1657350"/>
            <a:ext cx="4933950" cy="6096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400" b="1" i="0">
                <a:solidFill>
                  <a:schemeClr val="bg1"/>
                </a:solidFill>
                <a:latin typeface="+mj-lt"/>
              </a:rPr>
              <a:t>Limitations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343650" y="2495550"/>
            <a:ext cx="5238750" cy="3505200"/>
          </a:xfrm>
          <a:prstGeom prst="rect">
            <a:avLst/>
          </a:prstGeom>
          <a:noFill/>
        </p:spPr>
        <p:txBody>
          <a:bodyPr wrap="square" lIns="0" rIns="0" tIns="0" bIns="0">
            <a:normAutofit/>
          </a:bodyPr>
          <a:lstStyle/>
          <a:p>
            <a:pPr marL="391159" indent="-391159">
              <a:lnSpc>
                <a:spcPct val="120000"/>
              </a:lnSpc>
              <a:spcAft>
                <a:spcPts val="1210"/>
              </a:spcAft>
              <a:buClr>
                <a:schemeClr val="accent1"/>
              </a:buClr>
              <a:buFont typeface="Arial"/>
              <a:buChar char="•"/>
            </a:pPr>
            <a:r>
              <a:rPr sz="2200" b="0" i="0">
                <a:solidFill>
                  <a:schemeClr val="tx1"/>
                </a:solidFill>
                <a:latin typeface="+mn-lt"/>
              </a:rPr>
              <a:t>Expensive rollout</a:t>
            </a:r>
          </a:p>
          <a:p>
            <a:pPr marL="391159" indent="-391159">
              <a:lnSpc>
                <a:spcPct val="120000"/>
              </a:lnSpc>
              <a:spcAft>
                <a:spcPts val="1210"/>
              </a:spcAft>
              <a:buClr>
                <a:schemeClr val="accent1"/>
              </a:buClr>
              <a:buFont typeface="Arial"/>
              <a:buChar char="•"/>
            </a:pPr>
            <a:r>
              <a:rPr sz="2200" b="0" i="0">
                <a:solidFill>
                  <a:schemeClr val="tx1"/>
                </a:solidFill>
                <a:latin typeface="+mn-lt"/>
              </a:rPr>
              <a:t>Short range at high bands</a:t>
            </a:r>
          </a:p>
          <a:p>
            <a:pPr marL="391159" indent="-391159">
              <a:lnSpc>
                <a:spcPct val="120000"/>
              </a:lnSpc>
              <a:spcAft>
                <a:spcPts val="1210"/>
              </a:spcAft>
              <a:buClr>
                <a:schemeClr val="accent1"/>
              </a:buClr>
              <a:buFont typeface="Arial"/>
              <a:buChar char="•"/>
            </a:pPr>
            <a:r>
              <a:rPr sz="2200" b="0" i="0">
                <a:solidFill>
                  <a:schemeClr val="tx1"/>
                </a:solidFill>
                <a:latin typeface="+mn-lt"/>
              </a:rPr>
              <a:t>Device costs</a:t>
            </a:r>
          </a:p>
          <a:p>
            <a:pPr marL="391159" indent="-391159">
              <a:lnSpc>
                <a:spcPct val="120000"/>
              </a:lnSpc>
              <a:spcAft>
                <a:spcPts val="1210"/>
              </a:spcAft>
              <a:buClr>
                <a:schemeClr val="accent1"/>
              </a:buClr>
              <a:buFont typeface="Arial"/>
              <a:buChar char="•"/>
            </a:pPr>
            <a:r>
              <a:rPr sz="2200" b="0" i="0">
                <a:solidFill>
                  <a:schemeClr val="tx1"/>
                </a:solidFill>
                <a:latin typeface="+mn-lt"/>
              </a:rPr>
              <a:t>Energy use of dense networks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57200"/>
            <a:ext cx="111252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200" b="1" i="0">
                <a:solidFill>
                  <a:schemeClr val="tx1"/>
                </a:solidFill>
                <a:latin typeface="+mj-lt"/>
              </a:rPr>
              <a:t>Advantages and limitations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Rounded Rectangle 2"/>
          <p:cNvSpPr/>
          <p:nvPr/>
        </p:nvSpPr>
        <p:spPr>
          <a:xfrm>
            <a:off x="533400" y="1870710"/>
            <a:ext cx="3530600" cy="3810000"/>
          </a:xfrm>
          <a:prstGeom prst="roundRect">
            <a:avLst>
              <a:gd name="adj" fmla="val 3776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533400" y="1870710"/>
            <a:ext cx="3530600" cy="5715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Oval 4"/>
          <p:cNvSpPr/>
          <p:nvPr/>
        </p:nvSpPr>
        <p:spPr>
          <a:xfrm>
            <a:off x="800100" y="2137410"/>
            <a:ext cx="533400" cy="53340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800100" y="213741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792" b="1" i="0">
                <a:solidFill>
                  <a:schemeClr val="bg1"/>
                </a:solidFill>
                <a:latin typeface="+mj-lt"/>
              </a:rPr>
              <a:t>01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00100" y="2956560"/>
            <a:ext cx="29972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Coverage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00100" y="3718560"/>
            <a:ext cx="29972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Dense cells needed in cities.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4330700" y="1870710"/>
            <a:ext cx="3530600" cy="3810000"/>
          </a:xfrm>
          <a:prstGeom prst="roundRect">
            <a:avLst>
              <a:gd name="adj" fmla="val 3776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4330700" y="1870710"/>
            <a:ext cx="3530600" cy="5715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Oval 10"/>
          <p:cNvSpPr/>
          <p:nvPr/>
        </p:nvSpPr>
        <p:spPr>
          <a:xfrm>
            <a:off x="4597400" y="2137410"/>
            <a:ext cx="533400" cy="53340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4597400" y="213741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792" b="1" i="0">
                <a:solidFill>
                  <a:schemeClr val="bg1"/>
                </a:solidFill>
                <a:latin typeface="+mj-lt"/>
              </a:rPr>
              <a:t>02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597400" y="2956560"/>
            <a:ext cx="29972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Cost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597400" y="3718560"/>
            <a:ext cx="29972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Spectrum and equipment investment.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8128000" y="1870710"/>
            <a:ext cx="3530600" cy="3810000"/>
          </a:xfrm>
          <a:prstGeom prst="roundRect">
            <a:avLst>
              <a:gd name="adj" fmla="val 3776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" name="Rectangle 15"/>
          <p:cNvSpPr/>
          <p:nvPr/>
        </p:nvSpPr>
        <p:spPr>
          <a:xfrm>
            <a:off x="8128000" y="1870710"/>
            <a:ext cx="3530600" cy="57150"/>
          </a:xfrm>
          <a:prstGeom prst="rect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" name="Oval 16"/>
          <p:cNvSpPr/>
          <p:nvPr/>
        </p:nvSpPr>
        <p:spPr>
          <a:xfrm>
            <a:off x="8394700" y="2137410"/>
            <a:ext cx="533400" cy="53340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8394700" y="213741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792" b="1" i="0">
                <a:solidFill>
                  <a:schemeClr val="bg1"/>
                </a:solidFill>
                <a:latin typeface="+mj-lt"/>
              </a:rPr>
              <a:t>03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8394700" y="2956560"/>
            <a:ext cx="29972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Security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8394700" y="3718560"/>
            <a:ext cx="29972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More connected devices to protect.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57200"/>
            <a:ext cx="111252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200" b="1" i="0">
                <a:solidFill>
                  <a:schemeClr val="tx1"/>
                </a:solidFill>
                <a:latin typeface="+mj-lt"/>
              </a:rPr>
              <a:t>Open challenges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Rectangle 3"/>
          <p:cNvSpPr/>
          <p:nvPr/>
        </p:nvSpPr>
        <p:spPr>
          <a:xfrm>
            <a:off x="0" y="0"/>
            <a:ext cx="4632960" cy="68580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0" y="0"/>
            <a:ext cx="4632960" cy="6858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7000" b="1" i="0">
                <a:solidFill>
                  <a:schemeClr val="bg1"/>
                </a:solidFill>
                <a:latin typeface="+mj-lt"/>
              </a:rPr>
              <a:t>04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99710" y="2095500"/>
            <a:ext cx="6225540" cy="19050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5600" b="1" i="0">
                <a:solidFill>
                  <a:schemeClr val="tx1"/>
                </a:solidFill>
                <a:latin typeface="+mj-lt"/>
              </a:rPr>
              <a:t>Future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1104900" y="1333500"/>
            <a:ext cx="9982200" cy="34290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ctr">
              <a:lnSpc>
                <a:spcPct val="115000"/>
              </a:lnSpc>
            </a:pPr>
            <a:r>
              <a:rPr sz="5400" b="1" i="0">
                <a:solidFill>
                  <a:schemeClr val="bg1"/>
                </a:solidFill>
                <a:latin typeface="+mj-lt"/>
              </a:rPr>
              <a:t>5G-Advanced and 6G research are already under way.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2057400" y="4953000"/>
            <a:ext cx="8077200" cy="5715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1600" b="0" i="0">
                <a:solidFill>
                  <a:schemeClr val="bg1"/>
                </a:solidFill>
                <a:latin typeface="+mn-lt"/>
              </a:rPr>
              <a:t>Looking ahead</a:t>
            </a:r>
          </a:p>
        </p:txBody>
      </p:sp>
      <p:sp>
        <p:nvSpPr>
          <p:cNvPr id="4" name="Rectangle 3"/>
          <p:cNvSpPr/>
          <p:nvPr/>
        </p:nvSpPr>
        <p:spPr>
          <a:xfrm>
            <a:off x="5810250" y="1047750"/>
            <a:ext cx="571500" cy="4762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57200"/>
            <a:ext cx="111252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200" b="1" i="0">
                <a:solidFill>
                  <a:schemeClr val="tx1"/>
                </a:solidFill>
                <a:latin typeface="+mj-lt"/>
              </a:rPr>
              <a:t>Conclusion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1714500"/>
            <a:ext cx="8900160" cy="4362450"/>
          </a:xfrm>
        </p:spPr>
        <p:txBody>
          <a:bodyPr wrap="square" lIns="0" rIns="0" tIns="0" bIns="0">
            <a:normAutofit/>
          </a:bodyPr>
          <a:lstStyle/>
          <a:p>
            <a:pPr marL="480059" indent="-480059">
              <a:lnSpc>
                <a:spcPct val="120000"/>
              </a:lnSpc>
              <a:spcAft>
                <a:spcPts val="1485"/>
              </a:spcAft>
              <a:buClr>
                <a:schemeClr val="accent1"/>
              </a:buClr>
              <a:buFont typeface="Arial"/>
              <a:buChar char="•"/>
            </a:pPr>
            <a:r>
              <a:rPr sz="2700" b="0" i="0">
                <a:solidFill>
                  <a:schemeClr val="tx1"/>
                </a:solidFill>
                <a:latin typeface="+mn-lt"/>
              </a:rPr>
              <a:t>5G is more than faster phones</a:t>
            </a:r>
          </a:p>
          <a:p>
            <a:pPr marL="480059" indent="-480059">
              <a:lnSpc>
                <a:spcPct val="120000"/>
              </a:lnSpc>
              <a:spcAft>
                <a:spcPts val="1485"/>
              </a:spcAft>
              <a:buClr>
                <a:schemeClr val="accent1"/>
              </a:buClr>
              <a:buFont typeface="Arial"/>
              <a:buChar char="•"/>
            </a:pPr>
            <a:r>
              <a:rPr sz="2700" b="0" i="0">
                <a:solidFill>
                  <a:schemeClr val="tx1"/>
                </a:solidFill>
                <a:latin typeface="+mn-lt"/>
              </a:rPr>
              <a:t>It unlocks industrial and civic use cases</a:t>
            </a:r>
          </a:p>
          <a:p>
            <a:pPr marL="480059" indent="-480059">
              <a:lnSpc>
                <a:spcPct val="120000"/>
              </a:lnSpc>
              <a:spcAft>
                <a:spcPts val="1485"/>
              </a:spcAft>
              <a:buClr>
                <a:schemeClr val="accent1"/>
              </a:buClr>
              <a:buFont typeface="Arial"/>
              <a:buChar char="•"/>
            </a:pPr>
            <a:r>
              <a:rPr sz="2700" b="0" i="0">
                <a:solidFill>
                  <a:schemeClr val="tx1"/>
                </a:solidFill>
                <a:latin typeface="+mn-lt"/>
              </a:rPr>
              <a:t>Coverage and cost remain the key challenges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57200"/>
            <a:ext cx="111252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200" b="1" i="0">
                <a:solidFill>
                  <a:schemeClr val="tx1"/>
                </a:solidFill>
                <a:latin typeface="+mj-lt"/>
              </a:rPr>
              <a:t>References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1714500"/>
            <a:ext cx="8900160" cy="4362450"/>
          </a:xfrm>
        </p:spPr>
        <p:txBody>
          <a:bodyPr wrap="square" lIns="0" rIns="0" tIns="0" bIns="0">
            <a:normAutofit/>
          </a:bodyPr>
          <a:lstStyle/>
          <a:p>
            <a:pPr marL="480059" indent="-480059">
              <a:lnSpc>
                <a:spcPct val="120000"/>
              </a:lnSpc>
              <a:spcAft>
                <a:spcPts val="1485"/>
              </a:spcAft>
              <a:buClr>
                <a:schemeClr val="accent1"/>
              </a:buClr>
              <a:buFont typeface="Arial"/>
              <a:buChar char="•"/>
            </a:pPr>
            <a:r>
              <a:rPr sz="2700" b="0" i="0">
                <a:solidFill>
                  <a:schemeClr val="tx1"/>
                </a:solidFill>
                <a:latin typeface="+mn-lt"/>
              </a:rPr>
              <a:t>[1] Survey paper on the topic, IEEE Access, 2024.</a:t>
            </a:r>
          </a:p>
          <a:p>
            <a:pPr marL="480059" indent="-480059">
              <a:lnSpc>
                <a:spcPct val="120000"/>
              </a:lnSpc>
              <a:spcAft>
                <a:spcPts val="1485"/>
              </a:spcAft>
              <a:buClr>
                <a:schemeClr val="accent1"/>
              </a:buClr>
              <a:buFont typeface="Arial"/>
              <a:buChar char="•"/>
            </a:pPr>
            <a:r>
              <a:rPr sz="2700" b="0" i="0">
                <a:solidFill>
                  <a:schemeClr val="tx1"/>
                </a:solidFill>
                <a:latin typeface="+mn-lt"/>
              </a:rPr>
              <a:t>[2] Textbook chapter covering fundamentals, 2023.</a:t>
            </a:r>
          </a:p>
          <a:p>
            <a:pPr marL="480059" indent="-480059">
              <a:lnSpc>
                <a:spcPct val="120000"/>
              </a:lnSpc>
              <a:spcAft>
                <a:spcPts val="1485"/>
              </a:spcAft>
              <a:buClr>
                <a:schemeClr val="accent1"/>
              </a:buClr>
              <a:buFont typeface="Arial"/>
              <a:buChar char="•"/>
            </a:pPr>
            <a:r>
              <a:rPr sz="2700" b="0" i="0">
                <a:solidFill>
                  <a:schemeClr val="tx1"/>
                </a:solidFill>
                <a:latin typeface="+mn-lt"/>
              </a:rPr>
              <a:t>[3] Recent conference paper on applications, 2025.</a:t>
            </a:r>
          </a:p>
          <a:p>
            <a:pPr marL="480059" indent="-480059">
              <a:lnSpc>
                <a:spcPct val="120000"/>
              </a:lnSpc>
              <a:spcAft>
                <a:spcPts val="1485"/>
              </a:spcAft>
              <a:buClr>
                <a:schemeClr val="accent1"/>
              </a:buClr>
              <a:buFont typeface="Arial"/>
              <a:buChar char="•"/>
            </a:pPr>
            <a:r>
              <a:rPr sz="2700" b="0" i="0">
                <a:solidFill>
                  <a:schemeClr val="tx1"/>
                </a:solidFill>
                <a:latin typeface="+mn-lt"/>
              </a:rPr>
              <a:t>[4] Industry white paper (generic reference).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Rectangle 3"/>
          <p:cNvSpPr/>
          <p:nvPr/>
        </p:nvSpPr>
        <p:spPr>
          <a:xfrm>
            <a:off x="6705600" y="0"/>
            <a:ext cx="5486400" cy="6858000"/>
          </a:xfrm>
          <a:prstGeom prst="rect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Oval 4"/>
          <p:cNvSpPr/>
          <p:nvPr/>
        </p:nvSpPr>
        <p:spPr>
          <a:xfrm>
            <a:off x="8790432" y="2907792"/>
            <a:ext cx="1316736" cy="1316736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Oval 5"/>
          <p:cNvSpPr/>
          <p:nvPr/>
        </p:nvSpPr>
        <p:spPr>
          <a:xfrm>
            <a:off x="7940040" y="2902306"/>
            <a:ext cx="3017520" cy="1327709"/>
          </a:xfrm>
          <a:prstGeom prst="ellipse">
            <a:avLst/>
          </a:prstGeom>
          <a:noFill/>
          <a:ln w="12700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Oval 6"/>
          <p:cNvSpPr/>
          <p:nvPr/>
        </p:nvSpPr>
        <p:spPr>
          <a:xfrm>
            <a:off x="9160943" y="2621627"/>
            <a:ext cx="561373" cy="561373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Oval 7"/>
          <p:cNvSpPr/>
          <p:nvPr/>
        </p:nvSpPr>
        <p:spPr>
          <a:xfrm>
            <a:off x="7254240" y="2600554"/>
            <a:ext cx="4389120" cy="1931213"/>
          </a:xfrm>
          <a:prstGeom prst="ellipse">
            <a:avLst/>
          </a:prstGeom>
          <a:noFill/>
          <a:ln w="12700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10786039" y="3943446"/>
            <a:ext cx="553823" cy="553823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Oval 9"/>
          <p:cNvSpPr/>
          <p:nvPr/>
        </p:nvSpPr>
        <p:spPr>
          <a:xfrm>
            <a:off x="6568440" y="2298802"/>
            <a:ext cx="5760720" cy="2534717"/>
          </a:xfrm>
          <a:prstGeom prst="ellipse">
            <a:avLst/>
          </a:prstGeom>
          <a:noFill/>
          <a:ln w="12700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Oval 10"/>
          <p:cNvSpPr/>
          <p:nvPr/>
        </p:nvSpPr>
        <p:spPr>
          <a:xfrm>
            <a:off x="9122595" y="4510128"/>
            <a:ext cx="646780" cy="646780"/>
          </a:xfrm>
          <a:prstGeom prst="ellipse">
            <a:avLst/>
          </a:prstGeom>
          <a:solidFill>
            <a:schemeClr val="accent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Oval 11"/>
          <p:cNvSpPr/>
          <p:nvPr/>
        </p:nvSpPr>
        <p:spPr>
          <a:xfrm>
            <a:off x="5882640" y="1997050"/>
            <a:ext cx="7132320" cy="3138221"/>
          </a:xfrm>
          <a:prstGeom prst="ellipse">
            <a:avLst/>
          </a:prstGeom>
          <a:noFill/>
          <a:ln w="12700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Oval 12"/>
          <p:cNvSpPr/>
          <p:nvPr/>
        </p:nvSpPr>
        <p:spPr>
          <a:xfrm>
            <a:off x="12713164" y="3819271"/>
            <a:ext cx="339633" cy="339633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" name="Oval 13"/>
          <p:cNvSpPr/>
          <p:nvPr/>
        </p:nvSpPr>
        <p:spPr>
          <a:xfrm>
            <a:off x="12085550" y="4792700"/>
            <a:ext cx="25180" cy="25180"/>
          </a:xfrm>
          <a:prstGeom prst="ellipse">
            <a:avLst/>
          </a:prstGeom>
          <a:solidFill>
            <a:schemeClr val="tx2">
              <a:alpha val="6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Oval 14"/>
          <p:cNvSpPr/>
          <p:nvPr/>
        </p:nvSpPr>
        <p:spPr>
          <a:xfrm>
            <a:off x="7817885" y="6566802"/>
            <a:ext cx="21946" cy="21946"/>
          </a:xfrm>
          <a:prstGeom prst="ellipse">
            <a:avLst/>
          </a:prstGeom>
          <a:solidFill>
            <a:schemeClr val="tx2">
              <a:alpha val="6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" name="Oval 15"/>
          <p:cNvSpPr/>
          <p:nvPr/>
        </p:nvSpPr>
        <p:spPr>
          <a:xfrm>
            <a:off x="7650008" y="1179134"/>
            <a:ext cx="25157" cy="25157"/>
          </a:xfrm>
          <a:prstGeom prst="ellipse">
            <a:avLst/>
          </a:prstGeom>
          <a:solidFill>
            <a:schemeClr val="tx2">
              <a:alpha val="6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" name="Oval 16"/>
          <p:cNvSpPr/>
          <p:nvPr/>
        </p:nvSpPr>
        <p:spPr>
          <a:xfrm>
            <a:off x="7263435" y="2956658"/>
            <a:ext cx="26348" cy="26348"/>
          </a:xfrm>
          <a:prstGeom prst="ellipse">
            <a:avLst/>
          </a:prstGeom>
          <a:solidFill>
            <a:schemeClr val="tx2">
              <a:alpha val="6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" name="Oval 17"/>
          <p:cNvSpPr/>
          <p:nvPr/>
        </p:nvSpPr>
        <p:spPr>
          <a:xfrm>
            <a:off x="7710996" y="1486278"/>
            <a:ext cx="17099" cy="17099"/>
          </a:xfrm>
          <a:prstGeom prst="ellipse">
            <a:avLst/>
          </a:prstGeom>
          <a:solidFill>
            <a:schemeClr val="tx2">
              <a:alpha val="6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9" name="Oval 18"/>
          <p:cNvSpPr/>
          <p:nvPr/>
        </p:nvSpPr>
        <p:spPr>
          <a:xfrm>
            <a:off x="6796484" y="5349693"/>
            <a:ext cx="33193" cy="33193"/>
          </a:xfrm>
          <a:prstGeom prst="ellipse">
            <a:avLst/>
          </a:prstGeom>
          <a:solidFill>
            <a:schemeClr val="tx2">
              <a:alpha val="6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0" name="Oval 19"/>
          <p:cNvSpPr/>
          <p:nvPr/>
        </p:nvSpPr>
        <p:spPr>
          <a:xfrm>
            <a:off x="8951884" y="6464704"/>
            <a:ext cx="25592" cy="25592"/>
          </a:xfrm>
          <a:prstGeom prst="ellipse">
            <a:avLst/>
          </a:prstGeom>
          <a:solidFill>
            <a:schemeClr val="tx2">
              <a:alpha val="6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1" name="Oval 20"/>
          <p:cNvSpPr/>
          <p:nvPr/>
        </p:nvSpPr>
        <p:spPr>
          <a:xfrm>
            <a:off x="10934829" y="5695756"/>
            <a:ext cx="23819" cy="23819"/>
          </a:xfrm>
          <a:prstGeom prst="ellipse">
            <a:avLst/>
          </a:prstGeom>
          <a:solidFill>
            <a:schemeClr val="tx2">
              <a:alpha val="6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2" name="Oval 21"/>
          <p:cNvSpPr/>
          <p:nvPr/>
        </p:nvSpPr>
        <p:spPr>
          <a:xfrm>
            <a:off x="11793973" y="2121181"/>
            <a:ext cx="22914" cy="22914"/>
          </a:xfrm>
          <a:prstGeom prst="ellipse">
            <a:avLst/>
          </a:prstGeom>
          <a:solidFill>
            <a:schemeClr val="tx2">
              <a:alpha val="6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3" name="Oval 22"/>
          <p:cNvSpPr/>
          <p:nvPr/>
        </p:nvSpPr>
        <p:spPr>
          <a:xfrm>
            <a:off x="11376456" y="5986046"/>
            <a:ext cx="15397" cy="15397"/>
          </a:xfrm>
          <a:prstGeom prst="ellipse">
            <a:avLst/>
          </a:prstGeom>
          <a:solidFill>
            <a:schemeClr val="tx2">
              <a:alpha val="6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4" name="Oval 23"/>
          <p:cNvSpPr/>
          <p:nvPr/>
        </p:nvSpPr>
        <p:spPr>
          <a:xfrm>
            <a:off x="9962067" y="2724791"/>
            <a:ext cx="16769" cy="16769"/>
          </a:xfrm>
          <a:prstGeom prst="ellipse">
            <a:avLst/>
          </a:prstGeom>
          <a:solidFill>
            <a:schemeClr val="tx2">
              <a:alpha val="6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5" name="Oval 24"/>
          <p:cNvSpPr/>
          <p:nvPr/>
        </p:nvSpPr>
        <p:spPr>
          <a:xfrm>
            <a:off x="10011024" y="5891339"/>
            <a:ext cx="26732" cy="26732"/>
          </a:xfrm>
          <a:prstGeom prst="ellipse">
            <a:avLst/>
          </a:prstGeom>
          <a:solidFill>
            <a:schemeClr val="tx2">
              <a:alpha val="6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6" name="Oval 25"/>
          <p:cNvSpPr/>
          <p:nvPr/>
        </p:nvSpPr>
        <p:spPr>
          <a:xfrm>
            <a:off x="6807275" y="2087586"/>
            <a:ext cx="15440" cy="15440"/>
          </a:xfrm>
          <a:prstGeom prst="ellipse">
            <a:avLst/>
          </a:prstGeom>
          <a:solidFill>
            <a:schemeClr val="tx2">
              <a:alpha val="6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7" name="Oval 26"/>
          <p:cNvSpPr/>
          <p:nvPr/>
        </p:nvSpPr>
        <p:spPr>
          <a:xfrm>
            <a:off x="7811486" y="2670828"/>
            <a:ext cx="22658" cy="22658"/>
          </a:xfrm>
          <a:prstGeom prst="ellipse">
            <a:avLst/>
          </a:prstGeom>
          <a:solidFill>
            <a:schemeClr val="tx2">
              <a:alpha val="6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8" name="Oval 27"/>
          <p:cNvSpPr/>
          <p:nvPr/>
        </p:nvSpPr>
        <p:spPr>
          <a:xfrm>
            <a:off x="8928296" y="1293050"/>
            <a:ext cx="20355" cy="20355"/>
          </a:xfrm>
          <a:prstGeom prst="ellipse">
            <a:avLst/>
          </a:prstGeom>
          <a:solidFill>
            <a:schemeClr val="tx2">
              <a:alpha val="6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9" name="Oval 28"/>
          <p:cNvSpPr/>
          <p:nvPr/>
        </p:nvSpPr>
        <p:spPr>
          <a:xfrm>
            <a:off x="9684691" y="600482"/>
            <a:ext cx="17392" cy="17392"/>
          </a:xfrm>
          <a:prstGeom prst="ellipse">
            <a:avLst/>
          </a:prstGeom>
          <a:solidFill>
            <a:schemeClr val="tx2">
              <a:alpha val="6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0" name="Oval 29"/>
          <p:cNvSpPr/>
          <p:nvPr/>
        </p:nvSpPr>
        <p:spPr>
          <a:xfrm>
            <a:off x="10182958" y="3249305"/>
            <a:ext cx="29691" cy="29691"/>
          </a:xfrm>
          <a:prstGeom prst="ellipse">
            <a:avLst/>
          </a:prstGeom>
          <a:solidFill>
            <a:schemeClr val="tx2">
              <a:alpha val="6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1" name="Oval 30"/>
          <p:cNvSpPr/>
          <p:nvPr/>
        </p:nvSpPr>
        <p:spPr>
          <a:xfrm>
            <a:off x="11094242" y="2310761"/>
            <a:ext cx="17559" cy="17559"/>
          </a:xfrm>
          <a:prstGeom prst="ellipse">
            <a:avLst/>
          </a:prstGeom>
          <a:solidFill>
            <a:schemeClr val="tx2">
              <a:alpha val="6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2" name="Oval 31"/>
          <p:cNvSpPr/>
          <p:nvPr/>
        </p:nvSpPr>
        <p:spPr>
          <a:xfrm>
            <a:off x="11666806" y="4096295"/>
            <a:ext cx="14455" cy="14455"/>
          </a:xfrm>
          <a:prstGeom prst="ellipse">
            <a:avLst/>
          </a:prstGeom>
          <a:solidFill>
            <a:schemeClr val="tx2">
              <a:alpha val="6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3" name="Oval 32"/>
          <p:cNvSpPr/>
          <p:nvPr/>
        </p:nvSpPr>
        <p:spPr>
          <a:xfrm>
            <a:off x="11585241" y="3157801"/>
            <a:ext cx="26341" cy="26341"/>
          </a:xfrm>
          <a:prstGeom prst="ellipse">
            <a:avLst/>
          </a:prstGeom>
          <a:solidFill>
            <a:schemeClr val="tx2">
              <a:alpha val="6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4" name="Oval 33"/>
          <p:cNvSpPr/>
          <p:nvPr/>
        </p:nvSpPr>
        <p:spPr>
          <a:xfrm>
            <a:off x="10096021" y="976017"/>
            <a:ext cx="29410" cy="29410"/>
          </a:xfrm>
          <a:prstGeom prst="ellipse">
            <a:avLst/>
          </a:prstGeom>
          <a:solidFill>
            <a:schemeClr val="tx2">
              <a:alpha val="6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5" name="Oval 34"/>
          <p:cNvSpPr/>
          <p:nvPr/>
        </p:nvSpPr>
        <p:spPr>
          <a:xfrm>
            <a:off x="7881928" y="5906632"/>
            <a:ext cx="25985" cy="25985"/>
          </a:xfrm>
          <a:prstGeom prst="ellipse">
            <a:avLst/>
          </a:prstGeom>
          <a:solidFill>
            <a:schemeClr val="tx2">
              <a:alpha val="6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6" name="Oval 35"/>
          <p:cNvSpPr/>
          <p:nvPr/>
        </p:nvSpPr>
        <p:spPr>
          <a:xfrm>
            <a:off x="8581400" y="6732193"/>
            <a:ext cx="27800" cy="27800"/>
          </a:xfrm>
          <a:prstGeom prst="ellipse">
            <a:avLst/>
          </a:prstGeom>
          <a:solidFill>
            <a:schemeClr val="tx2">
              <a:alpha val="6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7" name="Oval 36"/>
          <p:cNvSpPr/>
          <p:nvPr/>
        </p:nvSpPr>
        <p:spPr>
          <a:xfrm>
            <a:off x="10760028" y="1858324"/>
            <a:ext cx="18414" cy="18414"/>
          </a:xfrm>
          <a:prstGeom prst="ellipse">
            <a:avLst/>
          </a:prstGeom>
          <a:solidFill>
            <a:schemeClr val="tx2">
              <a:alpha val="6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8" name="Oval 37"/>
          <p:cNvSpPr/>
          <p:nvPr/>
        </p:nvSpPr>
        <p:spPr>
          <a:xfrm>
            <a:off x="9071072" y="17087"/>
            <a:ext cx="26089" cy="26089"/>
          </a:xfrm>
          <a:prstGeom prst="ellipse">
            <a:avLst/>
          </a:prstGeom>
          <a:solidFill>
            <a:schemeClr val="tx2">
              <a:alpha val="6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9" name="Oval 38"/>
          <p:cNvSpPr/>
          <p:nvPr/>
        </p:nvSpPr>
        <p:spPr>
          <a:xfrm>
            <a:off x="7366918" y="3712081"/>
            <a:ext cx="27616" cy="27616"/>
          </a:xfrm>
          <a:prstGeom prst="ellipse">
            <a:avLst/>
          </a:prstGeom>
          <a:solidFill>
            <a:schemeClr val="tx2">
              <a:alpha val="6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0" name="Oval 39"/>
          <p:cNvSpPr/>
          <p:nvPr/>
        </p:nvSpPr>
        <p:spPr>
          <a:xfrm>
            <a:off x="11073809" y="5820695"/>
            <a:ext cx="27024" cy="27024"/>
          </a:xfrm>
          <a:prstGeom prst="ellipse">
            <a:avLst/>
          </a:prstGeom>
          <a:solidFill>
            <a:schemeClr val="tx2">
              <a:alpha val="6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1" name="Oval 40"/>
          <p:cNvSpPr/>
          <p:nvPr/>
        </p:nvSpPr>
        <p:spPr>
          <a:xfrm>
            <a:off x="8556642" y="6011189"/>
            <a:ext cx="15124" cy="15124"/>
          </a:xfrm>
          <a:prstGeom prst="ellipse">
            <a:avLst/>
          </a:prstGeom>
          <a:solidFill>
            <a:schemeClr val="tx2">
              <a:alpha val="6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2" name="Oval 41"/>
          <p:cNvSpPr/>
          <p:nvPr/>
        </p:nvSpPr>
        <p:spPr>
          <a:xfrm>
            <a:off x="9845944" y="6601141"/>
            <a:ext cx="23347" cy="23347"/>
          </a:xfrm>
          <a:prstGeom prst="ellipse">
            <a:avLst/>
          </a:prstGeom>
          <a:solidFill>
            <a:schemeClr val="tx2">
              <a:alpha val="6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3" name="Oval 42"/>
          <p:cNvSpPr/>
          <p:nvPr/>
        </p:nvSpPr>
        <p:spPr>
          <a:xfrm>
            <a:off x="6898001" y="869633"/>
            <a:ext cx="15048" cy="15048"/>
          </a:xfrm>
          <a:prstGeom prst="ellipse">
            <a:avLst/>
          </a:prstGeom>
          <a:solidFill>
            <a:schemeClr val="tx2">
              <a:alpha val="6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4" name="Oval 43"/>
          <p:cNvSpPr/>
          <p:nvPr/>
        </p:nvSpPr>
        <p:spPr>
          <a:xfrm>
            <a:off x="10551257" y="1892845"/>
            <a:ext cx="17641" cy="17641"/>
          </a:xfrm>
          <a:prstGeom prst="ellipse">
            <a:avLst/>
          </a:prstGeom>
          <a:solidFill>
            <a:schemeClr val="tx2">
              <a:alpha val="6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5" name="Oval 44"/>
          <p:cNvSpPr/>
          <p:nvPr/>
        </p:nvSpPr>
        <p:spPr>
          <a:xfrm>
            <a:off x="8370558" y="2423783"/>
            <a:ext cx="29081" cy="29081"/>
          </a:xfrm>
          <a:prstGeom prst="ellipse">
            <a:avLst/>
          </a:prstGeom>
          <a:solidFill>
            <a:schemeClr val="tx2">
              <a:alpha val="6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6" name="Oval 45"/>
          <p:cNvSpPr/>
          <p:nvPr/>
        </p:nvSpPr>
        <p:spPr>
          <a:xfrm>
            <a:off x="9307589" y="2466799"/>
            <a:ext cx="15101" cy="15101"/>
          </a:xfrm>
          <a:prstGeom prst="ellipse">
            <a:avLst/>
          </a:prstGeom>
          <a:solidFill>
            <a:schemeClr val="tx2">
              <a:alpha val="6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7" name="Oval 46"/>
          <p:cNvSpPr/>
          <p:nvPr/>
        </p:nvSpPr>
        <p:spPr>
          <a:xfrm>
            <a:off x="9578273" y="4642255"/>
            <a:ext cx="19123" cy="19123"/>
          </a:xfrm>
          <a:prstGeom prst="ellipse">
            <a:avLst/>
          </a:prstGeom>
          <a:solidFill>
            <a:schemeClr val="tx2">
              <a:alpha val="6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8" name="Oval 47"/>
          <p:cNvSpPr/>
          <p:nvPr/>
        </p:nvSpPr>
        <p:spPr>
          <a:xfrm>
            <a:off x="7693908" y="4242707"/>
            <a:ext cx="29419" cy="29419"/>
          </a:xfrm>
          <a:prstGeom prst="ellipse">
            <a:avLst/>
          </a:prstGeom>
          <a:solidFill>
            <a:schemeClr val="tx2">
              <a:alpha val="6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9" name="Oval 48"/>
          <p:cNvSpPr/>
          <p:nvPr/>
        </p:nvSpPr>
        <p:spPr>
          <a:xfrm>
            <a:off x="11418849" y="6147968"/>
            <a:ext cx="29228" cy="29228"/>
          </a:xfrm>
          <a:prstGeom prst="ellipse">
            <a:avLst/>
          </a:prstGeom>
          <a:solidFill>
            <a:schemeClr val="tx2">
              <a:alpha val="6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0" name="Oval 49"/>
          <p:cNvSpPr/>
          <p:nvPr/>
        </p:nvSpPr>
        <p:spPr>
          <a:xfrm>
            <a:off x="11348740" y="3460876"/>
            <a:ext cx="22195" cy="22195"/>
          </a:xfrm>
          <a:prstGeom prst="ellipse">
            <a:avLst/>
          </a:prstGeom>
          <a:solidFill>
            <a:schemeClr val="tx2">
              <a:alpha val="6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1" name="Oval 50"/>
          <p:cNvSpPr/>
          <p:nvPr/>
        </p:nvSpPr>
        <p:spPr>
          <a:xfrm>
            <a:off x="11633855" y="3694422"/>
            <a:ext cx="30530" cy="30530"/>
          </a:xfrm>
          <a:prstGeom prst="ellipse">
            <a:avLst/>
          </a:prstGeom>
          <a:solidFill>
            <a:schemeClr val="tx2">
              <a:alpha val="6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2" name="Oval 51"/>
          <p:cNvSpPr/>
          <p:nvPr/>
        </p:nvSpPr>
        <p:spPr>
          <a:xfrm>
            <a:off x="11534819" y="231080"/>
            <a:ext cx="29735" cy="29735"/>
          </a:xfrm>
          <a:prstGeom prst="ellipse">
            <a:avLst/>
          </a:prstGeom>
          <a:solidFill>
            <a:schemeClr val="tx2">
              <a:alpha val="6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3" name="Oval 52"/>
          <p:cNvSpPr/>
          <p:nvPr/>
        </p:nvSpPr>
        <p:spPr>
          <a:xfrm>
            <a:off x="10315597" y="5095768"/>
            <a:ext cx="27341" cy="27341"/>
          </a:xfrm>
          <a:prstGeom prst="ellipse">
            <a:avLst/>
          </a:prstGeom>
          <a:solidFill>
            <a:schemeClr val="tx2">
              <a:alpha val="6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4" name="TextBox 53"/>
          <p:cNvSpPr txBox="1"/>
          <p:nvPr/>
        </p:nvSpPr>
        <p:spPr>
          <a:xfrm>
            <a:off x="533400" y="5276850"/>
            <a:ext cx="5562600" cy="2476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400" b="0" i="0">
                <a:solidFill>
                  <a:schemeClr val="tx1"/>
                </a:solidFill>
                <a:latin typeface="+mn-lt"/>
              </a:rPr>
              <a:t>Ishita Verma</a:t>
            </a:r>
          </a:p>
        </p:txBody>
      </p:sp>
      <p:sp>
        <p:nvSpPr>
          <p:cNvPr id="55" name="TextBox 54"/>
          <p:cNvSpPr txBox="1"/>
          <p:nvPr/>
        </p:nvSpPr>
        <p:spPr>
          <a:xfrm>
            <a:off x="533400" y="5562600"/>
            <a:ext cx="5562600" cy="2476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400" b="0" i="0">
                <a:solidFill>
                  <a:schemeClr val="tx1"/>
                </a:solidFill>
                <a:latin typeface="+mn-lt"/>
              </a:rPr>
              <a:t>Department of Computer Science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33400" y="1714500"/>
            <a:ext cx="5638800" cy="20955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6000" b="1" i="0">
                <a:solidFill>
                  <a:schemeClr val="tx1"/>
                </a:solidFill>
                <a:latin typeface="+mj-lt"/>
              </a:rPr>
              <a:t>Questions?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33400" y="3905250"/>
            <a:ext cx="5638800" cy="762000"/>
          </a:xfrm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Thank you for listening.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Morphiq seminar-340">
  <a:themeElements>
    <a:clrScheme name="Morphiq seminar-340">
      <a:dk1>
        <a:srgbClr val="0D0D0D"/>
      </a:dk1>
      <a:lt1>
        <a:srgbClr val="FFFFFF"/>
      </a:lt1>
      <a:dk2>
        <a:srgbClr val="5A5A5A"/>
      </a:dk2>
      <a:lt2>
        <a:srgbClr val="F0F0F0"/>
      </a:lt2>
      <a:accent1>
        <a:srgbClr val="0D0D0D"/>
      </a:accent1>
      <a:accent2>
        <a:srgbClr val="8A8A8A"/>
      </a:accent2>
      <a:accent3>
        <a:srgbClr val="D4D4D4"/>
      </a:accent3>
      <a:accent4>
        <a:srgbClr val="FF4D2E"/>
      </a:accent4>
      <a:accent5>
        <a:srgbClr val="D3D3D3"/>
      </a:accent5>
      <a:accent6>
        <a:srgbClr val="D8D8D8"/>
      </a:accent6>
      <a:hlink>
        <a:srgbClr val="0D0D0D"/>
      </a:hlink>
      <a:folHlink>
        <a:srgbClr val="8A8A8A"/>
      </a:folHlink>
    </a:clrScheme>
    <a:fontScheme name="Morphiq seminar-340">
      <a:majorFont>
        <a:latin typeface="Roboto"/>
        <a:ea typeface=""/>
        <a:cs typeface=""/>
      </a:majorFont>
      <a:minorFont>
        <a:latin typeface="Robot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5G Technology</dc:title>
  <dc:subject/>
  <dc:creator>Morphiq</dc:creator>
  <cp:keywords/>
  <dc:description>Editable Morphiq template. Theme colours and fonts: Design &gt; Variants. Charts: right-click &gt; Edit Data.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