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11</c:v>
                </c:pt>
                <c:pt idx="2">
                  <c:v>18</c:v>
                </c:pt>
                <c:pt idx="3">
                  <c:v>26</c:v>
                </c:pt>
                <c:pt idx="4">
                  <c:v>34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MACHINE LEARNING IN HEALTHCARE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MACHINE LEARNING IN HEALTHCARE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MACHINE LEARNING IN HEALTHCARE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MACHINE LEARNING IN HEALTHCARE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 flipH="1">
            <a:off x="10058400" y="3429000"/>
            <a:ext cx="548640" cy="95027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5" name="Connector 4"/>
          <p:cNvCxnSpPr/>
          <p:nvPr/>
        </p:nvCxnSpPr>
        <p:spPr>
          <a:xfrm flipH="1">
            <a:off x="8961120" y="4379272"/>
            <a:ext cx="109728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 flipV="1">
            <a:off x="8412480" y="3429000"/>
            <a:ext cx="548640" cy="95027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8412480" y="2478728"/>
            <a:ext cx="548640" cy="95027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8961120" y="2478728"/>
            <a:ext cx="109728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10058400" y="2478728"/>
            <a:ext cx="548640" cy="95027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10607040" y="3429000"/>
            <a:ext cx="79004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8566099" y="4379272"/>
            <a:ext cx="395021" cy="68419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8566099" y="1794532"/>
            <a:ext cx="395021" cy="68419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0321747" y="3143707"/>
            <a:ext cx="570586" cy="5705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773107" y="4093980"/>
            <a:ext cx="570586" cy="5705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675827" y="4093980"/>
            <a:ext cx="570586" cy="57058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127187" y="3143707"/>
            <a:ext cx="570586" cy="57058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675827" y="2193435"/>
            <a:ext cx="570586" cy="5705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773107" y="2193435"/>
            <a:ext cx="570586" cy="5705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199571" y="3231490"/>
            <a:ext cx="395021" cy="3950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368589" y="4865958"/>
            <a:ext cx="395021" cy="3950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368589" y="1597021"/>
            <a:ext cx="395021" cy="3950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09600" y="7048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TECHNICAL SEMINAR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600" y="58674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Ishita Verma, Roll No. 21CS045   ·   Dr. S. Banerjee   ·   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950" b="1" i="0">
                <a:solidFill>
                  <a:schemeClr val="bg1"/>
                </a:solidFill>
                <a:latin typeface="+mj-lt"/>
              </a:rPr>
              <a:t>Machine Learning in Healthcare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</a:rPr>
              <a:t>How data is changing diagnosis and care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" y="39814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43400" y="39814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Machine learning finds patterns in medical data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supports doctors in diagnosis and planning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with scans, records and wearable data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Needs careful validation and privacy safeguards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1970s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Expert 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Rule-based medical advice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2000s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Digital records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becomes available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2012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Deep learning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Breakthroughs in image tasks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2020s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Clinical tools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Approved AI-assisted devices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50" b="1" i="0">
                <a:solidFill>
                  <a:schemeClr val="tx1"/>
                </a:solidFill>
                <a:latin typeface="+mj-lt"/>
              </a:rPr>
              <a:t>Supervised learning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Learning from labelled examples.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Computer vision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Reading X-rays and scans.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Predictive models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Estimating risk from records.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Collect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Anonymised clinical data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Models learn patterns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Validate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Test on new hospitals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Assist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Support doctors' decisions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Data pipelines, models and clinician review.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Models are trained on de-identified data, validated on separate populations and deployed as decision support, with clinicians always making the final call.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Radiology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Flagging suspicious scans.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Triage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Prioritising urgent cases.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Chronic care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Predicting complications early.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Hospitals piloting AI tools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Earlier detection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reporting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Support where specialists are scarce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Personalised care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Limitations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Bias in data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Privacy risks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Hard to explain decisions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Regulatory hurdles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AI will act as a second pair of eyes for every clinician.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Looking ahead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ML can extend specialist expertise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Validation and fairness are essential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Humans stay in charge of care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Ishita Verma   ·   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341">
  <a:themeElements>
    <a:clrScheme name="Morphiq seminar-341">
      <a:dk1>
        <a:srgbClr val="F4F4F4"/>
      </a:dk1>
      <a:lt1>
        <a:srgbClr val="161616"/>
      </a:lt1>
      <a:dk2>
        <a:srgbClr val="A6A6A6"/>
      </a:dk2>
      <a:lt2>
        <a:srgbClr val="232323"/>
      </a:lt2>
      <a:accent1>
        <a:srgbClr val="FF7A00"/>
      </a:accent1>
      <a:accent2>
        <a:srgbClr val="FFFFFF"/>
      </a:accent2>
      <a:accent3>
        <a:srgbClr val="00B2A9"/>
      </a:accent3>
      <a:accent4>
        <a:srgbClr val="FFC300"/>
      </a:accent4>
      <a:accent5>
        <a:srgbClr val="402812"/>
      </a:accent5>
      <a:accent6>
        <a:srgbClr val="3A3A3A"/>
      </a:accent6>
      <a:hlink>
        <a:srgbClr val="FF7A00"/>
      </a:hlink>
      <a:folHlink>
        <a:srgbClr val="FFFFFF"/>
      </a:folHlink>
    </a:clrScheme>
    <a:fontScheme name="Morphiq seminar-341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 in Healthcare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