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31</c:v>
                </c:pt>
                <c:pt idx="2">
                  <c:v>43</c:v>
                </c:pt>
                <c:pt idx="3">
                  <c:v>55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31</c:v>
                </c:pt>
                <c:pt idx="2">
                  <c:v>43</c:v>
                </c:pt>
                <c:pt idx="3">
                  <c:v>57</c:v>
                </c:pt>
                <c:pt idx="4">
                  <c:v>70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14</c:v>
                </c:pt>
                <c:pt idx="2">
                  <c:v>21</c:v>
                </c:pt>
                <c:pt idx="3">
                  <c:v>29</c:v>
                </c:pt>
                <c:pt idx="4">
                  <c:v>38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16</c:v>
                </c:pt>
                <c:pt idx="2">
                  <c:v>25</c:v>
                </c:pt>
                <c:pt idx="3">
                  <c:v>36</c:v>
                </c:pt>
                <c:pt idx="4">
                  <c:v>49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12</c:v>
                </c:pt>
                <c:pt idx="2">
                  <c:v>22</c:v>
                </c:pt>
                <c:pt idx="3">
                  <c:v>35</c:v>
                </c:pt>
                <c:pt idx="4">
                  <c:v>48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18</c:v>
                </c:pt>
                <c:pt idx="3">
                  <c:v>26</c:v>
                </c:pt>
                <c:pt idx="4">
                  <c:v>34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SEMINAR SERIES — FULL PACK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SEMINAR SERIES — FULL PACK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SEMINAR SERIES — FULL PACK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SEMINAR SERIES — FULL PACK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93024" y="850392"/>
            <a:ext cx="2381098" cy="2381098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50219" y="1707587"/>
            <a:ext cx="666707" cy="66670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10046208" y="2125980"/>
            <a:ext cx="1615745" cy="1615745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627876" y="2707648"/>
            <a:ext cx="452409" cy="45240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10241280" y="340157"/>
            <a:ext cx="1190549" cy="1190549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669878" y="768754"/>
            <a:ext cx="333354" cy="33335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SEMINAR SERIES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200" b="0" i="0">
                <a:solidFill>
                  <a:schemeClr val="tx1"/>
                </a:solidFill>
                <a:latin typeface="+mj-lt"/>
              </a:rPr>
              <a:t>Seminar Series — Full Pack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Talks, case studies and discussion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Cloud-Native Applications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43400" y="1733550"/>
            <a:ext cx="3505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Edge Computing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77200" y="1733550"/>
            <a:ext cx="3505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Augmented Reality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9600" y="3981450"/>
            <a:ext cx="35052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Quantum Computing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43400" y="39814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5G Technology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77200" y="3981450"/>
            <a:ext cx="3505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Cloud-Native Applications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Microservices, containers and DevOps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Talk 1 · Cloud-Native Applications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Cloud-native apps are built to run on modern cloud platforms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They use microservices, containers and automation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They scale and update without downtime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Most new software is designed this way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2000s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Virtual machines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Servers become software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Containers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Lightweight packaging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Orchestration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Managing containers at scale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Serverless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Functions on demand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Microservices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services that do one job each.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Containers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Packaged apps that run anywhere.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CI/CD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Automated build, test and deploy.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Small, independent services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Package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container images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Orchestrator runs them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Logs, metrics, traces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Services, containers and an orchestrator.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Each microservice ships in its own container. An orchestrator schedules containers across machines, restarts failures and scales services up or down with traffic.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E-commerce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 during big sales.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 apps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Release features weekly.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Streaming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Serve millions at once.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Organisations running containers in production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Scales with demand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releases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Resilient to failures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Portable across clouds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More moving parts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DevOps skills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Monitoring complexity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Cost control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services to manage.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needed.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Supply-chain risks.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Cloud-native is the default for new apps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is the real advantage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Start simple and grow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Edge Computing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Bringing computation closer to where data is created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Talk 2 · Edge Computing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Billions of devices now generate data at the network edge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Sending everything to the cloud adds delay and cost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Edge computing processes data near its source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It powers real-time apps like autonomous vehicles and smart factories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2000s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CDNs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Content cached near users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Fog computing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Cloud extended to the network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MEC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Compute inside mobile networks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AI at the edge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Models run on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Latency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Time for data to travel and be processed — the edge cuts it sharply.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Edge node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small server or gateway close to the devices it serves.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Offloading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Deciding which tasks run locally and which in the cloud.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Devices collect data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Filter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Edge node cleans and aggregates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Decide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model acts instantly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Sync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Summaries go to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Three tiers — device, edge and cloud — each doing what it does best.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Devices sense, edge nodes make time-critical decisions, and the cloud handles long-term storage, training and fleet-wide analytics.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factories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Machine faults detected in milliseconds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Connected vehicles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Local processing for safety features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In-store analytics without uploading video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has grown steadily as 5G and low-power AI chips matured.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Very low latency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Lower bandwidth costs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Better data privacy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with poor connectivity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Harder to manage many nodes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Limited compute per node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Physical security of devices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Standards still evolving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Orchestration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Deploying updates to thousands of nodes.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Protecting devices in the field.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Energy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Running models on tight power budgets.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Edge computing complements, not replaces, the cloud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It is key for real-time, privacy-sensitive applications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Management and security are the main open problems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Augmented Reality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Blending digital content with the real world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Talk 3 · Augmented Reality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 overlays digital information on what we see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runs on phones, tablets and smart glasses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retail, education, maintenance and games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Advances in sensors and AI make it practical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1968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headset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Early head-mounted display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1990s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The term 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Coined for aircraft assembly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Mobile 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 games go mainstream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Smart glasses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Lighter wearable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Knowing where the device is and what it sees.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Rendering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Drawing 3D content aligned to the world.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Touch, gaze, voice and gestures.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Capture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Camera sees the scene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Understand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Detect surfaces and objects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Anchor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Place digital content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Render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Show it in real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Camera, sensors and a real-time 3D engine.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An AR app combines camera frames with motion sensors to map the environment, then a 3D engine renders virtual objects that stay locked to real surfaces as the user moves.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Try furniture or glasses at home.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Education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3D models of the heart or planets.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Maintenance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Step-by-step repair overlays.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Smartphone users trying AR features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Hands-on learning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Fewer errors in field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Engaging marketing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on existing phones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Battery and heat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Motion sickness for some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of camera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Content is costly to create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Glasses still bulky.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3D assets take time.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Privacy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Always-on cameras.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AR adds context to the real world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Phones already make it accessible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Hardware and content are the next frontiers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Quantum Computing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 beginner-friendly look at qubits and what they could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Talk 4 · Quantum Computing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Classical computers use bits that are either 0 or 1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Quantum computers use qubits that can be in superposition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Some problems may become dramatically faster to solve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Today's machines are still small and error-prone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1981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The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Simulating physics with quantum machines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1994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Shor's algorithm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 factoring in theory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Early milestones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narrow speed-up claims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NISQ era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Noisy, intermediate-scale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Superposition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qubit can represent 0 and 1 at the same time.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Entanglement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linked so one's state depends on another.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Interference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Amplifying right answers and cancelling wrong ones.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Initialise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prepared in a known state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Quantum gates create superposition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Entangle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linked into a circuit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Result read out as classical bits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quantum computer is a classical computer wrapped around a very cold, very quiet core.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Control electronics send precise pulses to qubits kept near absolute zero. Results are measured and post-processed classically, many times over.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Drug discovery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Simulating molecules more accurately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Optimisation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Logistics and scheduling problems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Cryptography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New, quantum-safe security methods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Research activity keeps rising, though practical advantage is still limited to narrow tasks.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Potential speed-ups for some problems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Natural fit for simulating chemistry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Drives new cryptography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Qubits are fragile and noisy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extreme cooling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useful algorithms so far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 correction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physical qubits per reliable qubit.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hundreds to millions of qubits.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Software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Tools and skills are still scarce.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Qubits use superposition and entanglement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Real advantage is narrow but growing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Error correction is the key milestone to watch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5G Technology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next generation of mobile networks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Talk 5 · 5G Technology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5G is the fifth generation of cellular networks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offers far higher speeds and lower latency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connects many more devices per square kilometre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new services from smart factories to remote surgery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1980s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Analogue voice calls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2G–3G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1990s–2000s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SMS and mobile internet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4G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2010s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 mobile broadband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5G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2020s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Ultra-fast, low-latency networks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mmWave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High-frequency bands with huge capacity but short range.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Massive MIMO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antennas serve many users at once.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 slicing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networks tailored for each service.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Phone or sensor connects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Small cell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radio nodes nearby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Cloud-native 5G core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Service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Apps with low latency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cloud-native core and dense small cells.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5G separates the radio from a software-defined core, so operators can create network slices with guaranteed speed and latency for different uses, from video to industrial control.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factories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Wireless robots and sensors.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Telemedicine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Remote consultations and monitoring.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Connected vehicles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Real-time traffic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Share of mobile connections on 5G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Very high speeds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Latency of a few milliseconds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Huge device capacity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Flexible network slices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Expensive rollout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Short range at high bands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Device costs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Energy use of dense networks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Coverage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cells needed in cities.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Spectrum and equipment investment.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More connected devices to protect.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5G is more than faster phones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It unlocks industrial and civic use cases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Coverage and cost remain the key challenges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Machine Learning in Healthcare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How data is changing diagnosis and 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Talk 6 · Machine Learning in Healthcare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Machine learning finds patterns in medical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supports doctors in diagnosis and planning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with scans, records and wearable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Needs careful validation and privacy safeguards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1970s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Expert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Rule-based medical advice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2000s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Digital 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Data becomes available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Deep learning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Breakthroughs in image tasks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Clinical tools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Approved AI-assisted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Supervised learning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Learning from labelled examples.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Computer vision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 X-rays and scans.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Predictive models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Estimating risk from records.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Collect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Anonymised clinical data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Models learn patterns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Test on new hospitals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Assist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Support doctors' decisions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Data pipelines, models and clinician review.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Models are trained on de-identified data, validated on separate populations and deployed as decision support, with clinicians always making the final call.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Radiology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Flagging suspicious scans.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Triage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Prioritising urgent cases.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Chronic 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Predicting complications early.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Hospitals piloting AI tools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Earlier detection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reporting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Support where specialists are scarce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Personalised care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Bias in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risks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 to explain decisions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Regulatory hurdles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 quality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Diverse, labelled data needed.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Trust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Explainability for clinicians.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Regulation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Approval and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ML can extend specialist expertise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Validation and fairness are essential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Humans stay in charge of care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693152" y="1371600"/>
            <a:ext cx="3072384" cy="307238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99210" y="2477658"/>
            <a:ext cx="860268" cy="86026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777984" y="3429000"/>
            <a:ext cx="2084832" cy="208483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28524" y="4179540"/>
            <a:ext cx="583753" cy="58375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997440" y="548640"/>
            <a:ext cx="1536192" cy="1536192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0469" y="1101669"/>
            <a:ext cx="430134" cy="43013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658">
  <a:themeElements>
    <a:clrScheme name="Morphiq seminar-658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seminar-658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Series — Full Pack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