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22</c:v>
                </c:pt>
                <c:pt idx="1">
                  <c:v>30</c:v>
                </c:pt>
                <c:pt idx="2">
                  <c:v>39</c:v>
                </c:pt>
                <c:pt idx="3">
                  <c:v>47</c:v>
                </c:pt>
                <c:pt idx="4">
                  <c:v>55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533400" y="63627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0668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INTERNET OF THINGS (IOT)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442106" y="685800"/>
            <a:ext cx="115059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8592703" y="2743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004183" y="274320"/>
            <a:ext cx="183682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798142" y="2314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399243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110308" y="1371600"/>
            <a:ext cx="115068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260991" y="9601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672471" y="960120"/>
            <a:ext cx="148194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111554" y="9172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067445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7655121" y="2057400"/>
            <a:ext cx="84450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8499624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911104" y="2468880"/>
            <a:ext cx="87734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9745582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12258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7469987" y="2743200"/>
            <a:ext cx="122417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8694164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105644" y="2331720"/>
            <a:ext cx="1355286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418067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427124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6452227" y="3429000"/>
            <a:ext cx="273780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9190027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601507" y="3017520"/>
            <a:ext cx="165094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1209592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09365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6408590" y="4114800"/>
            <a:ext cx="253907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8947664" y="370332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359144" y="3703320"/>
            <a:ext cx="136670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682982" y="366045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365727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317989" y="4800600"/>
            <a:ext cx="171213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9030121" y="43891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441601" y="4389120"/>
            <a:ext cx="181026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1208999" y="43462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275127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7865502" y="5486400"/>
            <a:ext cx="151624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381748" y="54864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793228" y="5897880"/>
            <a:ext cx="164882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1399191" y="58550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822640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6786090" y="6172200"/>
            <a:ext cx="124880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034893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446373" y="6583680"/>
            <a:ext cx="122736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9630874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6743228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505139" y="2668219"/>
            <a:ext cx="1521562" cy="1521562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809452" y="2972532"/>
            <a:ext cx="912937" cy="912937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809452" y="253486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809452" y="4189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113764" y="253486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113764" y="4189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418076" y="253486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418076" y="4189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722388" y="2534869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722388" y="4189781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TECHNICAL SEMINAR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50" b="1" i="0">
                <a:solidFill>
                  <a:schemeClr val="tx1"/>
                </a:solidFill>
                <a:latin typeface="+mj-lt"/>
              </a:rPr>
              <a:t>Internet of Things (IoT)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Connected devices that sense, think and act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250" b="1" i="0">
                <a:solidFill>
                  <a:schemeClr val="tx1"/>
                </a:solidFill>
                <a:latin typeface="+mj-lt"/>
              </a:rPr>
              <a:t>When everyday objects can talk, everything gets smarter.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764780" y="1657350"/>
            <a:ext cx="389382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64780" y="1657350"/>
            <a:ext cx="47625" cy="441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Design for low power and secure updates from day one.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IoT connects sensors and devices to the internet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Data from devices drives automation and insight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homes, farms, factories and cities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Security and power are key design challenges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Sense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Sensors measure the world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Wi-Fi, BLE, LoRa or cellular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Edge or cloud processing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Alerts and automatic control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Devices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Sensors and actuators.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Connectivity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Networks and protocols.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Platform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Data, dashboards and rules.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Boards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ESP32, Raspberry Pi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Cheap prototyping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Protocols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MQTT, HTTP, CoAP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Lightweight messaging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Platforms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Dashboards and rules engines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Start with open source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agriculture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Soil and weather sensing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 homes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Lights, locks and energy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Industry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Predictive maintenance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47625" cy="441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Real-time visibility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Automation saves cost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New services possible</a:t>
            </a:r>
          </a:p>
        </p:txBody>
      </p:sp>
      <p:sp>
        <p:nvSpPr>
          <p:cNvPr id="9" name="Rectangle 8"/>
          <p:cNvSpPr/>
          <p:nvPr/>
        </p:nvSpPr>
        <p:spPr>
          <a:xfrm>
            <a:off x="6267450" y="1657350"/>
            <a:ext cx="5391150" cy="4419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47625" cy="441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Security vulnerabilities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Battery and power limits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Interoperability gaps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Secure by default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Unique credentials per device.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0700" y="187071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Over-the-air firmware.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28000" y="187071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Collect less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Only the data you need.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174">
  <a:themeElements>
    <a:clrScheme name="Morphiq tech-174">
      <a:dk1>
        <a:srgbClr val="EEF3EC"/>
      </a:dk1>
      <a:lt1>
        <a:srgbClr val="0F1F17"/>
      </a:lt1>
      <a:dk2>
        <a:srgbClr val="9FB3A6"/>
      </a:dk2>
      <a:lt2>
        <a:srgbClr val="183026"/>
      </a:lt2>
      <a:accent1>
        <a:srgbClr val="7BD389"/>
      </a:accent1>
      <a:accent2>
        <a:srgbClr val="F2C14E"/>
      </a:accent2>
      <a:accent3>
        <a:srgbClr val="E07A5F"/>
      </a:accent3>
      <a:accent4>
        <a:srgbClr val="6FB1C7"/>
      </a:accent4>
      <a:accent5>
        <a:srgbClr val="223F2C"/>
      </a:accent5>
      <a:accent6>
        <a:srgbClr val="334139"/>
      </a:accent6>
      <a:hlink>
        <a:srgbClr val="7BD389"/>
      </a:hlink>
      <a:folHlink>
        <a:srgbClr val="F2C14E"/>
      </a:folHlink>
    </a:clrScheme>
    <a:fontScheme name="Morphiq tech-174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of Things (IoT)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