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</c:v>
                </c:pt>
                <c:pt idx="1">
                  <c:v>55</c:v>
                </c:pt>
                <c:pt idx="2">
                  <c:v>63</c:v>
                </c:pt>
                <c:pt idx="3">
                  <c:v>70</c:v>
                </c:pt>
                <c:pt idx="4">
                  <c:v>77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 COMPUTING 101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 COMPUTING 101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 COMPUTING 101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 COMPUTING 101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609600"/>
            <a:ext cx="10972800" cy="5638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91956" y="3060192"/>
            <a:ext cx="932688" cy="9326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189595" y="3056306"/>
            <a:ext cx="2137410" cy="940460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556756" y="2891420"/>
            <a:ext cx="432359" cy="43235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703820" y="2842565"/>
            <a:ext cx="3108960" cy="1367942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755680" y="3708597"/>
            <a:ext cx="340638" cy="3406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218045" y="2628824"/>
            <a:ext cx="4080510" cy="1795424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185435" y="2476382"/>
            <a:ext cx="464382" cy="46438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732270" y="2415083"/>
            <a:ext cx="5052060" cy="2222906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375152" y="4162423"/>
            <a:ext cx="376452" cy="3764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974459" y="5649134"/>
            <a:ext cx="25943" cy="2594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811100" y="3300254"/>
            <a:ext cx="31089" cy="3108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105731" y="5704149"/>
            <a:ext cx="25361" cy="2536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697962" y="1183496"/>
            <a:ext cx="32258" cy="3225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574763" y="5581598"/>
            <a:ext cx="31479" cy="3147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264960" y="4635173"/>
            <a:ext cx="19348" cy="1934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820455" y="2248761"/>
            <a:ext cx="19416" cy="1941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194936" y="3984617"/>
            <a:ext cx="29083" cy="2908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505648" y="2263041"/>
            <a:ext cx="17992" cy="1799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673120" y="3040122"/>
            <a:ext cx="28635" cy="2863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161906" y="1035609"/>
            <a:ext cx="21765" cy="2176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580112" y="1138340"/>
            <a:ext cx="29311" cy="2931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463736" y="4239790"/>
            <a:ext cx="24893" cy="2489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734930" y="1649480"/>
            <a:ext cx="21560" cy="215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673541" y="5315613"/>
            <a:ext cx="32177" cy="3217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0584833" y="2627994"/>
            <a:ext cx="27873" cy="2787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491111" y="2536109"/>
            <a:ext cx="19860" cy="198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456486" y="2719839"/>
            <a:ext cx="19806" cy="1980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1147386" y="3073269"/>
            <a:ext cx="31651" cy="3165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421543" y="4683793"/>
            <a:ext cx="22448" cy="2244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964511" y="4971213"/>
            <a:ext cx="25100" cy="2510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049747" y="4034520"/>
            <a:ext cx="25774" cy="2577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016030" y="2118434"/>
            <a:ext cx="15844" cy="1584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9670544" y="3561015"/>
            <a:ext cx="32116" cy="3211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913670" y="5631038"/>
            <a:ext cx="18835" cy="1883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146001" y="5358283"/>
            <a:ext cx="24449" cy="2444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1158698" y="3505741"/>
            <a:ext cx="29535" cy="2953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858222" y="5527074"/>
            <a:ext cx="15418" cy="1541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847719" y="1810246"/>
            <a:ext cx="31416" cy="3141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183804" y="2587380"/>
            <a:ext cx="17211" cy="1721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839638" y="1647445"/>
            <a:ext cx="31144" cy="3114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118744" y="5483028"/>
            <a:ext cx="15304" cy="1530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702821" y="1045998"/>
            <a:ext cx="25043" cy="2504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126898" y="3106441"/>
            <a:ext cx="28358" cy="2835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647716" y="4075879"/>
            <a:ext cx="20205" cy="2020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707981" y="5311395"/>
            <a:ext cx="28043" cy="2804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590203" y="4959545"/>
            <a:ext cx="16623" cy="1662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105890" y="4466229"/>
            <a:ext cx="32660" cy="326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868638" y="2615814"/>
            <a:ext cx="29478" cy="2947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542695" y="2966529"/>
            <a:ext cx="27048" cy="2704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85850" y="10858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TECH SEMINAR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85850" y="5295900"/>
            <a:ext cx="5486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850" y="1524000"/>
            <a:ext cx="57302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500" b="0" i="0">
                <a:solidFill>
                  <a:schemeClr val="bg1"/>
                </a:solidFill>
                <a:latin typeface="+mj-lt"/>
              </a:rPr>
              <a:t>Cloud Computing 101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4381500"/>
            <a:ext cx="5486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From servers in a room to services on demand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53721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733550"/>
            <a:ext cx="53721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9600" y="3981450"/>
            <a:ext cx="53721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3721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Pay for what you use, scale when you need to.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INTRODUCTION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41920" y="1733550"/>
            <a:ext cx="384048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Most savings come from switching off what you are not using.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Cloud computing delivers servers, storage and software over the internet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Organisations rent capacity instead of buying hardware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Services scale up and down with demand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enables faster launches and global reach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ARCHITECTURE</a:t>
            </a:r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IaaS, PaaS or SaaS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Apps and data to the cloud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Scale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Auto-scale with demand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Optimise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Monitor cost and performance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ARCHITECTURE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Compute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Virtual machines and containers.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Storage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Object, block and file storage.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Networking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Load balancers, CDNs, VPNs.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STACK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Compute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VMs, containers, serverless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Match to workload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Managed databases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Backups included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Monitoring, IaC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Automate everything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TRENDS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TRADE-OFFS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upfront hardware cost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Scale in minutes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Global availability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Costs can creep up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Vendor lock-in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Needs new skills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175">
  <a:themeElements>
    <a:clrScheme name="Morphiq tech-175">
      <a:dk1>
        <a:srgbClr val="F7EDE6"/>
      </a:dk1>
      <a:lt1>
        <a:srgbClr val="2A0E12"/>
      </a:lt1>
      <a:dk2>
        <a:srgbClr val="C2A9A3"/>
      </a:dk2>
      <a:lt2>
        <a:srgbClr val="3A161B"/>
      </a:lt2>
      <a:accent1>
        <a:srgbClr val="E9B44C"/>
      </a:accent1>
      <a:accent2>
        <a:srgbClr val="F7EDE6"/>
      </a:accent2>
      <a:accent3>
        <a:srgbClr val="D1495B"/>
      </a:accent3>
      <a:accent4>
        <a:srgbClr val="8FB8A8"/>
      </a:accent4>
      <a:accent5>
        <a:srgbClr val="4C2C1C"/>
      </a:accent5>
      <a:accent6>
        <a:srgbClr val="4B3234"/>
      </a:accent6>
      <a:hlink>
        <a:srgbClr val="E9B44C"/>
      </a:hlink>
      <a:folHlink>
        <a:srgbClr val="F7EDE6"/>
      </a:folHlink>
    </a:clrScheme>
    <a:fontScheme name="Morphiq tech-175">
      <a:majorFont>
        <a:latin typeface="Alfa Slab One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 Computing 101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