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Teams using it (%)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Sheet1!$A$2:$A$6</c:f>
              <c:strCache>
                <c:ptCount val="5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  <c:pt idx="3">
                  <c:v>2025</c:v>
                </c:pt>
                <c:pt idx="4">
                  <c:v>2026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35</c:v>
                </c:pt>
                <c:pt idx="1">
                  <c:v>44</c:v>
                </c:pt>
                <c:pt idx="2">
                  <c:v>52</c:v>
                </c:pt>
                <c:pt idx="3">
                  <c:v>63</c:v>
                </c:pt>
                <c:pt idx="4">
                  <c:v>71</c:v>
                </c:pt>
              </c:numCache>
            </c:numRef>
          </c:val>
        </c:ser>
        <c:dLbls>
          <c:numFmt formatCode="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57350"/>
            <a:ext cx="11125200" cy="44196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0" y="0"/>
            <a:ext cx="12192000" cy="952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0" y="95250"/>
            <a:ext cx="3901440" cy="381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533400" y="63627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CYBERSECURITY BASICS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515600" y="63627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457200"/>
            <a:ext cx="111252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438150" y="285750"/>
            <a:ext cx="12192000" cy="400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5800" b="1" i="0">
                <a:solidFill>
                  <a:schemeClr val="accent5"/>
                </a:solidFill>
                <a:latin typeface="+mj-lt"/>
              </a:rPr>
              <a:t>26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884392" y="876300"/>
            <a:ext cx="37766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6" name="Connector 5"/>
          <p:cNvCxnSpPr/>
          <p:nvPr/>
        </p:nvCxnSpPr>
        <p:spPr>
          <a:xfrm flipV="1">
            <a:off x="9262054" y="670560"/>
            <a:ext cx="205740" cy="20574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7" name="Connector 6"/>
          <p:cNvCxnSpPr/>
          <p:nvPr/>
        </p:nvCxnSpPr>
        <p:spPr>
          <a:xfrm>
            <a:off x="9467794" y="670560"/>
            <a:ext cx="588152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8" name="Oval 7"/>
          <p:cNvSpPr/>
          <p:nvPr/>
        </p:nvSpPr>
        <p:spPr>
          <a:xfrm>
            <a:off x="10013083" y="6276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8841529" y="8334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0" name="Connector 9"/>
          <p:cNvCxnSpPr/>
          <p:nvPr/>
        </p:nvCxnSpPr>
        <p:spPr>
          <a:xfrm>
            <a:off x="8356187" y="1219200"/>
            <a:ext cx="688991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1" name="Connector 10"/>
          <p:cNvCxnSpPr/>
          <p:nvPr/>
        </p:nvCxnSpPr>
        <p:spPr>
          <a:xfrm>
            <a:off x="9045178" y="1219200"/>
            <a:ext cx="205740" cy="20574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12" name="Connector 11"/>
          <p:cNvCxnSpPr/>
          <p:nvPr/>
        </p:nvCxnSpPr>
        <p:spPr>
          <a:xfrm>
            <a:off x="9250918" y="1424940"/>
            <a:ext cx="114585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13" name="Oval 12"/>
          <p:cNvSpPr/>
          <p:nvPr/>
        </p:nvSpPr>
        <p:spPr>
          <a:xfrm>
            <a:off x="10353915" y="138207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8313325" y="11763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5" name="Connector 14"/>
          <p:cNvCxnSpPr/>
          <p:nvPr/>
        </p:nvCxnSpPr>
        <p:spPr>
          <a:xfrm>
            <a:off x="8377706" y="1562100"/>
            <a:ext cx="106228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6" name="Connector 15"/>
          <p:cNvCxnSpPr/>
          <p:nvPr/>
        </p:nvCxnSpPr>
        <p:spPr>
          <a:xfrm flipV="1">
            <a:off x="9439993" y="1356360"/>
            <a:ext cx="205740" cy="20574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17" name="Connector 16"/>
          <p:cNvCxnSpPr/>
          <p:nvPr/>
        </p:nvCxnSpPr>
        <p:spPr>
          <a:xfrm>
            <a:off x="9645733" y="1356360"/>
            <a:ext cx="955354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18" name="Oval 17"/>
          <p:cNvSpPr/>
          <p:nvPr/>
        </p:nvSpPr>
        <p:spPr>
          <a:xfrm>
            <a:off x="10558224" y="13134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8334844" y="15192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0" name="Connector 19"/>
          <p:cNvCxnSpPr/>
          <p:nvPr/>
        </p:nvCxnSpPr>
        <p:spPr>
          <a:xfrm>
            <a:off x="8208511" y="1905000"/>
            <a:ext cx="1054754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1" name="Connector 20"/>
          <p:cNvCxnSpPr/>
          <p:nvPr/>
        </p:nvCxnSpPr>
        <p:spPr>
          <a:xfrm>
            <a:off x="9263265" y="1905000"/>
            <a:ext cx="205740" cy="20574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22" name="Connector 21"/>
          <p:cNvCxnSpPr/>
          <p:nvPr/>
        </p:nvCxnSpPr>
        <p:spPr>
          <a:xfrm>
            <a:off x="9469005" y="2110740"/>
            <a:ext cx="71477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23" name="Oval 22"/>
          <p:cNvSpPr/>
          <p:nvPr/>
        </p:nvSpPr>
        <p:spPr>
          <a:xfrm>
            <a:off x="10140913" y="206787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8165648" y="18621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25" name="Connector 24"/>
          <p:cNvCxnSpPr/>
          <p:nvPr/>
        </p:nvCxnSpPr>
        <p:spPr>
          <a:xfrm>
            <a:off x="8349462" y="2247900"/>
            <a:ext cx="941316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6" name="Connector 25"/>
          <p:cNvCxnSpPr/>
          <p:nvPr/>
        </p:nvCxnSpPr>
        <p:spPr>
          <a:xfrm flipV="1">
            <a:off x="9290778" y="2042160"/>
            <a:ext cx="205740" cy="20574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27" name="Connector 26"/>
          <p:cNvCxnSpPr/>
          <p:nvPr/>
        </p:nvCxnSpPr>
        <p:spPr>
          <a:xfrm>
            <a:off x="9496518" y="2042160"/>
            <a:ext cx="1382097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28" name="Oval 27"/>
          <p:cNvSpPr/>
          <p:nvPr/>
        </p:nvSpPr>
        <p:spPr>
          <a:xfrm>
            <a:off x="10835752" y="199929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8306600" y="22050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0" name="Connector 29"/>
          <p:cNvCxnSpPr/>
          <p:nvPr/>
        </p:nvCxnSpPr>
        <p:spPr>
          <a:xfrm>
            <a:off x="8557752" y="2590800"/>
            <a:ext cx="1223828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1" name="Connector 30"/>
          <p:cNvCxnSpPr/>
          <p:nvPr/>
        </p:nvCxnSpPr>
        <p:spPr>
          <a:xfrm>
            <a:off x="9781580" y="2590800"/>
            <a:ext cx="205740" cy="20574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32" name="Connector 31"/>
          <p:cNvCxnSpPr/>
          <p:nvPr/>
        </p:nvCxnSpPr>
        <p:spPr>
          <a:xfrm>
            <a:off x="9987320" y="2796540"/>
            <a:ext cx="1409807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33" name="Oval 32"/>
          <p:cNvSpPr/>
          <p:nvPr/>
        </p:nvSpPr>
        <p:spPr>
          <a:xfrm>
            <a:off x="11354265" y="275367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514890" y="25479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35" name="Connector 34"/>
          <p:cNvCxnSpPr/>
          <p:nvPr/>
        </p:nvCxnSpPr>
        <p:spPr>
          <a:xfrm>
            <a:off x="8913308" y="2933700"/>
            <a:ext cx="515498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6" name="Connector 35"/>
          <p:cNvCxnSpPr/>
          <p:nvPr/>
        </p:nvCxnSpPr>
        <p:spPr>
          <a:xfrm flipV="1">
            <a:off x="9428806" y="2727960"/>
            <a:ext cx="205740" cy="20574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cxnSp>
        <p:nvCxnSpPr>
          <p:cNvPr id="37" name="Connector 36"/>
          <p:cNvCxnSpPr/>
          <p:nvPr/>
        </p:nvCxnSpPr>
        <p:spPr>
          <a:xfrm>
            <a:off x="9634546" y="2727960"/>
            <a:ext cx="653430" cy="0"/>
          </a:xfrm>
          <a:prstGeom prst="line">
            <a:avLst/>
          </a:prstGeom>
          <a:ln w="22225">
            <a:solidFill>
              <a:schemeClr val="accent1"/>
            </a:solidFill>
          </a:ln>
        </p:spPr>
      </p:cxnSp>
      <p:sp>
        <p:nvSpPr>
          <p:cNvPr id="38" name="Oval 37"/>
          <p:cNvSpPr/>
          <p:nvPr/>
        </p:nvSpPr>
        <p:spPr>
          <a:xfrm>
            <a:off x="10245114" y="2685098"/>
            <a:ext cx="85725" cy="8572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870445" y="2890838"/>
            <a:ext cx="85725" cy="85725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0" name="Connector 39"/>
          <p:cNvCxnSpPr/>
          <p:nvPr/>
        </p:nvCxnSpPr>
        <p:spPr>
          <a:xfrm>
            <a:off x="8768916" y="3276600"/>
            <a:ext cx="900879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1" name="Connector 40"/>
          <p:cNvCxnSpPr/>
          <p:nvPr/>
        </p:nvCxnSpPr>
        <p:spPr>
          <a:xfrm flipV="1">
            <a:off x="9669795" y="3070860"/>
            <a:ext cx="205740" cy="20574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cxnSp>
        <p:nvCxnSpPr>
          <p:cNvPr id="42" name="Connector 41"/>
          <p:cNvCxnSpPr/>
          <p:nvPr/>
        </p:nvCxnSpPr>
        <p:spPr>
          <a:xfrm>
            <a:off x="9875535" y="3070860"/>
            <a:ext cx="1082212" cy="0"/>
          </a:xfrm>
          <a:prstGeom prst="line">
            <a:avLst/>
          </a:prstGeom>
          <a:ln w="22225">
            <a:solidFill>
              <a:schemeClr val="accent2"/>
            </a:solidFill>
          </a:ln>
        </p:spPr>
      </p:cxnSp>
      <p:sp>
        <p:nvSpPr>
          <p:cNvPr id="43" name="Oval 42"/>
          <p:cNvSpPr/>
          <p:nvPr/>
        </p:nvSpPr>
        <p:spPr>
          <a:xfrm>
            <a:off x="10914884" y="3027998"/>
            <a:ext cx="85725" cy="8572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726054" y="3233738"/>
            <a:ext cx="85725" cy="85725"/>
          </a:xfrm>
          <a:prstGeom prst="ellipse">
            <a:avLst/>
          </a:prstGeom>
          <a:noFill/>
          <a:ln w="19050">
            <a:solidFill>
              <a:schemeClr val="accent2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45" name="Connector 44"/>
          <p:cNvCxnSpPr/>
          <p:nvPr/>
        </p:nvCxnSpPr>
        <p:spPr>
          <a:xfrm>
            <a:off x="8113678" y="3619500"/>
            <a:ext cx="972693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6" name="Connector 45"/>
          <p:cNvCxnSpPr/>
          <p:nvPr/>
        </p:nvCxnSpPr>
        <p:spPr>
          <a:xfrm flipV="1">
            <a:off x="9086371" y="3413760"/>
            <a:ext cx="205740" cy="20574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cxnSp>
        <p:nvCxnSpPr>
          <p:cNvPr id="47" name="Connector 46"/>
          <p:cNvCxnSpPr/>
          <p:nvPr/>
        </p:nvCxnSpPr>
        <p:spPr>
          <a:xfrm>
            <a:off x="9292111" y="3413760"/>
            <a:ext cx="1618630" cy="0"/>
          </a:xfrm>
          <a:prstGeom prst="line">
            <a:avLst/>
          </a:prstGeom>
          <a:ln w="22225">
            <a:solidFill>
              <a:schemeClr val="accent3"/>
            </a:solidFill>
          </a:ln>
        </p:spPr>
      </p:cxnSp>
      <p:sp>
        <p:nvSpPr>
          <p:cNvPr id="48" name="Oval 47"/>
          <p:cNvSpPr/>
          <p:nvPr/>
        </p:nvSpPr>
        <p:spPr>
          <a:xfrm>
            <a:off x="10867878" y="3370898"/>
            <a:ext cx="85725" cy="8572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070816" y="3576638"/>
            <a:ext cx="85725" cy="85725"/>
          </a:xfrm>
          <a:prstGeom prst="ellipse">
            <a:avLst/>
          </a:prstGeom>
          <a:noFill/>
          <a:ln w="19050">
            <a:solidFill>
              <a:schemeClr val="accent3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9406890" y="1802130"/>
            <a:ext cx="891540" cy="891540"/>
          </a:xfrm>
          <a:prstGeom prst="roundRect">
            <a:avLst>
              <a:gd name="adj" fmla="val 12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Rounded Rectangle 50"/>
          <p:cNvSpPr/>
          <p:nvPr/>
        </p:nvSpPr>
        <p:spPr>
          <a:xfrm>
            <a:off x="9585198" y="1980438"/>
            <a:ext cx="534924" cy="534924"/>
          </a:xfrm>
          <a:prstGeom prst="roundRect">
            <a:avLst>
              <a:gd name="adj" fmla="val 13333"/>
            </a:avLst>
          </a:prstGeom>
          <a:solidFill>
            <a:schemeClr val="bg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Rectangle 51"/>
          <p:cNvSpPr/>
          <p:nvPr/>
        </p:nvSpPr>
        <p:spPr>
          <a:xfrm>
            <a:off x="9585198" y="16687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Rectangle 52"/>
          <p:cNvSpPr/>
          <p:nvPr/>
        </p:nvSpPr>
        <p:spPr>
          <a:xfrm>
            <a:off x="9585198" y="26936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9763506" y="16687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9763506" y="26936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Rectangle 55"/>
          <p:cNvSpPr/>
          <p:nvPr/>
        </p:nvSpPr>
        <p:spPr>
          <a:xfrm>
            <a:off x="9941814" y="16687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Rectangle 56"/>
          <p:cNvSpPr/>
          <p:nvPr/>
        </p:nvSpPr>
        <p:spPr>
          <a:xfrm>
            <a:off x="9941814" y="26936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10120122" y="166878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Rectangle 58"/>
          <p:cNvSpPr/>
          <p:nvPr/>
        </p:nvSpPr>
        <p:spPr>
          <a:xfrm>
            <a:off x="10120122" y="2693670"/>
            <a:ext cx="38100" cy="1333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TextBox 59"/>
          <p:cNvSpPr txBox="1"/>
          <p:nvPr/>
        </p:nvSpPr>
        <p:spPr>
          <a:xfrm>
            <a:off x="533400" y="533400"/>
            <a:ext cx="57150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SECURITY AWARENESS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533400" y="60388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100" b="0" i="0">
                <a:solidFill>
                  <a:schemeClr val="tx2"/>
                </a:solidFill>
                <a:latin typeface="+mn-lt"/>
              </a:rPr>
              <a:t>Presenter Name   ·   2026   ·   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2762250"/>
            <a:ext cx="877824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8000" b="1" i="0">
                <a:solidFill>
                  <a:schemeClr val="tx1"/>
                </a:solidFill>
                <a:latin typeface="+mj-lt"/>
              </a:rPr>
              <a:t>Cybersecurity Basics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5191125"/>
            <a:ext cx="6667500" cy="571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Protecting people, devices and data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1657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5900" y="1657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Introduction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1485900" y="2409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8" name="TextBox 7"/>
          <p:cNvSpPr txBox="1"/>
          <p:nvPr/>
        </p:nvSpPr>
        <p:spPr>
          <a:xfrm>
            <a:off x="533400" y="2419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85900" y="2419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Architecture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1485900" y="3171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1" name="TextBox 10"/>
          <p:cNvSpPr txBox="1"/>
          <p:nvPr/>
        </p:nvSpPr>
        <p:spPr>
          <a:xfrm>
            <a:off x="533400" y="3181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85900" y="3181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Trends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1485900" y="3933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4" name="TextBox 13"/>
          <p:cNvSpPr txBox="1"/>
          <p:nvPr/>
        </p:nvSpPr>
        <p:spPr>
          <a:xfrm>
            <a:off x="533400" y="39433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3"/>
                </a:solidFill>
                <a:latin typeface="+mj-lt"/>
              </a:rPr>
              <a:t>04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85900" y="3943350"/>
            <a:ext cx="667512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Adoption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485900" y="4695825"/>
            <a:ext cx="101727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7" name="Image placeholder (right-click &gt; Format Shape &gt; Picture fill)"/>
          <p:cNvSpPr/>
          <p:nvPr/>
        </p:nvSpPr>
        <p:spPr>
          <a:xfrm>
            <a:off x="8066532" y="1657350"/>
            <a:ext cx="3592068" cy="2933700"/>
          </a:xfrm>
          <a:prstGeom prst="roundRect">
            <a:avLst>
              <a:gd name="adj" fmla="val 2597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52966" y="29108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5926" y="26670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61782" y="3489960"/>
            <a:ext cx="3401568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01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Introduction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33400" y="533400"/>
            <a:ext cx="57150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33400" y="1104900"/>
            <a:ext cx="9410700" cy="38862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6400" b="1" i="0">
                <a:solidFill>
                  <a:schemeClr val="tx1"/>
                </a:solidFill>
                <a:latin typeface="+mj-lt"/>
              </a:rPr>
              <a:t>Most breaches start with one click on the wrong link.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533400" y="5467350"/>
            <a:ext cx="11125200" cy="0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5" name="TextBox 4"/>
          <p:cNvSpPr txBox="1"/>
          <p:nvPr/>
        </p:nvSpPr>
        <p:spPr>
          <a:xfrm>
            <a:off x="533400" y="5657850"/>
            <a:ext cx="7315200" cy="571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Why it matters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05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6" name="Rounded Rectangle 5"/>
          <p:cNvSpPr/>
          <p:nvPr/>
        </p:nvSpPr>
        <p:spPr>
          <a:xfrm>
            <a:off x="7764780" y="1657350"/>
            <a:ext cx="3893820" cy="4419600"/>
          </a:xfrm>
          <a:prstGeom prst="roundRect">
            <a:avLst>
              <a:gd name="adj" fmla="val 1956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031480" y="1924050"/>
            <a:ext cx="336042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150">
                <a:solidFill>
                  <a:schemeClr val="accent3"/>
                </a:solidFill>
                <a:latin typeface="+mn-lt"/>
              </a:rPr>
              <a:t>KEY IDEA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31480" y="2324100"/>
            <a:ext cx="3360420" cy="3467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Enable two-factor authentication on every important account.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Overview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714500"/>
            <a:ext cx="6675120" cy="43624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Cyber attacks target individuals and organisations of every size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Phishing, weak passwords and unpatched devices are the top risks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Simple habits prevent most incidents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•"/>
            </a:pPr>
            <a:r>
              <a:rPr sz="2500" b="0" i="0">
                <a:solidFill>
                  <a:schemeClr val="tx1"/>
                </a:solidFill>
                <a:latin typeface="+mn-lt"/>
              </a:rPr>
              <a:t>Security is everyone's job, not just IT's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02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Architecture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07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931194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33400" y="1931194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295400" y="1657350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Identify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55464" y="1657350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Know your assets and data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257300" y="2738438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Rounded Rectangle 9"/>
          <p:cNvSpPr/>
          <p:nvPr/>
        </p:nvSpPr>
        <p:spPr>
          <a:xfrm>
            <a:off x="533400" y="3012281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33400" y="3012281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5400" y="2738438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Protect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55464" y="2738438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Passwords, updates, backups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257300" y="3819525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5" name="Rounded Rectangle 14"/>
          <p:cNvSpPr/>
          <p:nvPr/>
        </p:nvSpPr>
        <p:spPr>
          <a:xfrm>
            <a:off x="533400" y="4093369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33400" y="4093369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295400" y="3819525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Detect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855464" y="3819525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Monitor for unusual activity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257300" y="4900612"/>
            <a:ext cx="104013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20" name="Rounded Rectangle 19"/>
          <p:cNvSpPr/>
          <p:nvPr/>
        </p:nvSpPr>
        <p:spPr>
          <a:xfrm>
            <a:off x="533400" y="5174456"/>
            <a:ext cx="533400" cy="533400"/>
          </a:xfrm>
          <a:prstGeom prst="roundRect">
            <a:avLst>
              <a:gd name="adj" fmla="val 7142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33400" y="5174456"/>
            <a:ext cx="53340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lnSpc>
                <a:spcPct val="115000"/>
              </a:lnSpc>
            </a:pPr>
            <a:r>
              <a:rPr sz="2240" b="1" i="0">
                <a:solidFill>
                  <a:schemeClr val="tx1"/>
                </a:solidFill>
                <a:latin typeface="+mj-lt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295400" y="4900612"/>
            <a:ext cx="3337560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Respond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855464" y="4900612"/>
            <a:ext cx="6802374" cy="1081088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Report and recover quickly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How it works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08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People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Awareness and good habits.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Process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Policies and incident response.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Technology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Firewalls, antivirus, encryption.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Core components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09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533400" y="1657350"/>
          <a:ext cx="11125200" cy="25146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3708400"/>
                <a:gridCol w="3708400"/>
                <a:gridCol w="37084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Layer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Popular choices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Notes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Identity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Password managers, 2FA apps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Unique password per site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Devices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Antivirus, auto-updates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Patch within days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Encrypted backups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Test restores regularly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305300"/>
            <a:ext cx="111252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Generic examples; pick what fits your project.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Tools and options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03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Trends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11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graphicFrame>
        <p:nvGraphicFramePr>
          <p:cNvPr id="5" name="Chart (sample data) - right-click &gt; Edit Data"/>
          <p:cNvGraphicFramePr>
            <a:graphicFrameLocks noGrp="1"/>
          </p:cNvGraphicFramePr>
          <p:nvPr/>
        </p:nvGraphicFramePr>
        <p:xfrm>
          <a:off x="533400" y="1657350"/>
          <a:ext cx="6897624" cy="4133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7812024" y="1752600"/>
            <a:ext cx="3846576" cy="38481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Adoption keeps rising as tools mature (sample data).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33400" y="5886450"/>
            <a:ext cx="111252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Adoption over time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12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Image placeholder (right-click &gt; Format Shape &gt; Picture fill)"/>
          <p:cNvSpPr/>
          <p:nvPr/>
        </p:nvSpPr>
        <p:spPr>
          <a:xfrm>
            <a:off x="5334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17212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25350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286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1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Phishing defence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334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Spot fake emails and links</a:t>
            </a:r>
          </a:p>
        </p:txBody>
      </p:sp>
      <p:sp>
        <p:nvSpPr>
          <p:cNvPr id="11" name="Image placeholder (right-click &gt; Format Shape &gt; Picture fill)"/>
          <p:cNvSpPr/>
          <p:nvPr/>
        </p:nvSpPr>
        <p:spPr>
          <a:xfrm>
            <a:off x="43053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54931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63069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005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3053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Safe remote work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3053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VPN and secure Wi-Fi</a:t>
            </a:r>
          </a:p>
        </p:txBody>
      </p:sp>
      <p:sp>
        <p:nvSpPr>
          <p:cNvPr id="17" name="Image placeholder (right-click &gt; Format Shape &gt; Picture fill)"/>
          <p:cNvSpPr/>
          <p:nvPr/>
        </p:nvSpPr>
        <p:spPr>
          <a:xfrm>
            <a:off x="8077200" y="1657350"/>
            <a:ext cx="3581400" cy="2740152"/>
          </a:xfrm>
          <a:prstGeom prst="roundRect">
            <a:avLst>
              <a:gd name="adj" fmla="val 2780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9265067" y="2816434"/>
            <a:ext cx="1205666" cy="482267"/>
          </a:xfrm>
          <a:custGeom>
            <a:avLst/>
            <a:gdLst/>
            <a:ahLst/>
            <a:cxnLst/>
            <a:rect l="l" t="t" r="r" b="b"/>
            <a:pathLst>
              <a:path w="1205666" h="482267">
                <a:moveTo>
                  <a:pt x="0" y="482267"/>
                </a:moveTo>
                <a:lnTo>
                  <a:pt x="452125" y="0"/>
                </a:lnTo>
                <a:lnTo>
                  <a:pt x="723400" y="301417"/>
                </a:lnTo>
                <a:lnTo>
                  <a:pt x="874108" y="150709"/>
                </a:lnTo>
                <a:lnTo>
                  <a:pt x="1205666" y="482267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078892" y="2575301"/>
            <a:ext cx="229077" cy="229077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72450" y="3389126"/>
            <a:ext cx="33909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 3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077200" y="4549902"/>
            <a:ext cx="3581400" cy="304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50" b="1" i="0">
                <a:solidFill>
                  <a:schemeClr val="tx1"/>
                </a:solidFill>
                <a:latin typeface="+mj-lt"/>
              </a:rPr>
              <a:t>Data protection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77200" y="4892802"/>
            <a:ext cx="3581400" cy="1184148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Backups and encryption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Use cases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2000250"/>
            <a:ext cx="111252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600" b="1" i="0" spc="300">
                <a:solidFill>
                  <a:schemeClr val="accent1"/>
                </a:solidFill>
                <a:latin typeface="+mn-lt"/>
              </a:rPr>
              <a:t>SECTION 04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476500"/>
            <a:ext cx="9601200" cy="1619250"/>
          </a:xfrm>
        </p:spPr>
        <p:txBody>
          <a:bodyPr wrap="square" lIns="0" rIns="0" tIns="0" bIns="0" anchor="ctr">
            <a:normAutofit/>
          </a:bodyPr>
          <a:lstStyle/>
          <a:p>
            <a:pPr algn="ctr">
              <a:lnSpc>
                <a:spcPct val="105000"/>
              </a:lnSpc>
            </a:pPr>
            <a:r>
              <a:rPr sz="6000" b="1" i="0">
                <a:solidFill>
                  <a:schemeClr val="bg1"/>
                </a:solidFill>
                <a:latin typeface="+mj-lt"/>
              </a:rPr>
              <a:t>Adoption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14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Benefits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Prevents costly incidents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Builds customer trust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✓"/>
            </a:pPr>
            <a:r>
              <a:rPr sz="2200" b="0" i="0">
                <a:solidFill>
                  <a:schemeClr val="tx1"/>
                </a:solidFill>
                <a:latin typeface="+mn-lt"/>
              </a:rPr>
              <a:t>Meets compliance needs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67450" y="1657350"/>
            <a:ext cx="5391150" cy="609600"/>
          </a:xfrm>
          <a:prstGeom prst="roundRect">
            <a:avLst>
              <a:gd name="adj" fmla="val 7500"/>
            </a:avLst>
          </a:prstGeom>
          <a:solidFill>
            <a:schemeClr val="tx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496050" y="1657350"/>
            <a:ext cx="4933950" cy="6096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Risks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43650" y="2495550"/>
            <a:ext cx="5238750" cy="3505200"/>
          </a:xfrm>
          <a:prstGeom prst="rect">
            <a:avLst/>
          </a:prstGeom>
          <a:noFill/>
        </p:spPr>
        <p:txBody>
          <a:bodyPr wrap="square" lIns="0" rIns="0" tIns="0" bIns="0">
            <a:normAutofit/>
          </a:bodyPr>
          <a:lstStyle/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Needs ongoing effort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Users find rules inconvenient</a:t>
            </a:r>
          </a:p>
          <a:p>
            <a:pPr marL="391159" indent="-391159">
              <a:lnSpc>
                <a:spcPct val="120000"/>
              </a:lnSpc>
              <a:spcAft>
                <a:spcPts val="1210"/>
              </a:spcAft>
              <a:buClr>
                <a:schemeClr val="accent1"/>
              </a:buClr>
              <a:buFont typeface="Arial"/>
              <a:buChar char="•"/>
            </a:pPr>
            <a:r>
              <a:rPr sz="2200" b="0" i="0">
                <a:solidFill>
                  <a:schemeClr val="tx1"/>
                </a:solidFill>
                <a:latin typeface="+mn-lt"/>
              </a:rPr>
              <a:t>Threats keep evolving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Benefits and risks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15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sp>
        <p:nvSpPr>
          <p:cNvPr id="5" name="Rounded Rectangle 4"/>
          <p:cNvSpPr/>
          <p:nvPr/>
        </p:nvSpPr>
        <p:spPr>
          <a:xfrm>
            <a:off x="5334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01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01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250" b="1" i="0">
                <a:solidFill>
                  <a:schemeClr val="tx1"/>
                </a:solidFill>
                <a:latin typeface="+mj-lt"/>
              </a:rPr>
              <a:t>Think before clicking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01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Check sender and links.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307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974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974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500" b="1" i="0">
                <a:solidFill>
                  <a:schemeClr val="tx1"/>
                </a:solidFill>
                <a:latin typeface="+mj-lt"/>
              </a:rPr>
              <a:t>Update everything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74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Phones, laptops and apps.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28000" y="1870710"/>
            <a:ext cx="3530600" cy="3810000"/>
          </a:xfrm>
          <a:prstGeom prst="roundRect">
            <a:avLst>
              <a:gd name="adj" fmla="val 215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700" y="2137410"/>
            <a:ext cx="853440" cy="5334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422" b="1" i="0">
                <a:solidFill>
                  <a:schemeClr val="accent3"/>
                </a:solidFill>
                <a:latin typeface="+mj-lt"/>
              </a:rPr>
              <a:t>03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700" y="2956560"/>
            <a:ext cx="29972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Back up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700" y="3718560"/>
            <a:ext cx="29972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Follow the 3-2-1 rule.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Best practices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533400" y="495300"/>
            <a:ext cx="857250" cy="8001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lnSpc>
                <a:spcPct val="115000"/>
              </a:lnSpc>
            </a:pPr>
            <a:r>
              <a:rPr sz="4000" b="1" i="0">
                <a:solidFill>
                  <a:schemeClr val="accent3"/>
                </a:solidFill>
                <a:latin typeface="+mj-lt"/>
              </a:rPr>
              <a:t>16</a:t>
            </a:r>
          </a:p>
        </p:txBody>
      </p:sp>
      <p:cxnSp>
        <p:nvCxnSpPr>
          <p:cNvPr id="4" name="Connector 3"/>
          <p:cNvCxnSpPr/>
          <p:nvPr/>
        </p:nvCxnSpPr>
        <p:spPr>
          <a:xfrm>
            <a:off x="1409700" y="628650"/>
            <a:ext cx="0" cy="666750"/>
          </a:xfrm>
          <a:prstGeom prst="line">
            <a:avLst/>
          </a:prstGeom>
          <a:ln w="15875">
            <a:solidFill>
              <a:schemeClr val="accent6"/>
            </a:solidFill>
          </a:ln>
        </p:spPr>
      </p:cxnSp>
      <p:cxnSp>
        <p:nvCxnSpPr>
          <p:cNvPr id="5" name="Connector 4"/>
          <p:cNvCxnSpPr/>
          <p:nvPr/>
        </p:nvCxnSpPr>
        <p:spPr>
          <a:xfrm>
            <a:off x="533400" y="3513582"/>
            <a:ext cx="11125200" cy="0"/>
          </a:xfrm>
          <a:prstGeom prst="line">
            <a:avLst/>
          </a:prstGeom>
          <a:ln w="25400">
            <a:solidFill>
              <a:schemeClr val="accent6"/>
            </a:solidFill>
          </a:ln>
        </p:spPr>
      </p:cxnSp>
      <p:sp>
        <p:nvSpPr>
          <p:cNvPr id="6" name="Oval 5"/>
          <p:cNvSpPr/>
          <p:nvPr/>
        </p:nvSpPr>
        <p:spPr>
          <a:xfrm>
            <a:off x="533400" y="3408807"/>
            <a:ext cx="209550" cy="20955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5334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Week 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334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Learn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34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Core concepts and a tutorial</a:t>
            </a:r>
          </a:p>
        </p:txBody>
      </p:sp>
      <p:sp>
        <p:nvSpPr>
          <p:cNvPr id="10" name="Oval 9"/>
          <p:cNvSpPr/>
          <p:nvPr/>
        </p:nvSpPr>
        <p:spPr>
          <a:xfrm>
            <a:off x="3314700" y="3408807"/>
            <a:ext cx="209550" cy="20955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147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Week 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3147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Prototype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47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Small proof of concept</a:t>
            </a:r>
          </a:p>
        </p:txBody>
      </p:sp>
      <p:sp>
        <p:nvSpPr>
          <p:cNvPr id="14" name="Oval 13"/>
          <p:cNvSpPr/>
          <p:nvPr/>
        </p:nvSpPr>
        <p:spPr>
          <a:xfrm>
            <a:off x="6096000" y="3408807"/>
            <a:ext cx="209550" cy="20955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096000" y="183718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Week 3–4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0" y="225628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Pilot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096000" y="256108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One real use case</a:t>
            </a:r>
          </a:p>
        </p:txBody>
      </p:sp>
      <p:sp>
        <p:nvSpPr>
          <p:cNvPr id="18" name="Oval 17"/>
          <p:cNvSpPr/>
          <p:nvPr/>
        </p:nvSpPr>
        <p:spPr>
          <a:xfrm>
            <a:off x="8877300" y="3408807"/>
            <a:ext cx="209550" cy="209550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877300" y="3799332"/>
            <a:ext cx="25527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accent3"/>
                </a:solidFill>
                <a:latin typeface="+mj-lt"/>
              </a:rPr>
              <a:t>Month 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877300" y="4218432"/>
            <a:ext cx="2552700" cy="285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1" i="0">
                <a:solidFill>
                  <a:schemeClr val="tx1"/>
                </a:solidFill>
                <a:latin typeface="+mn-lt"/>
              </a:rPr>
              <a:t>Scale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877300" y="4523232"/>
            <a:ext cx="25527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25000"/>
              </a:lnSpc>
            </a:pPr>
            <a:r>
              <a:rPr sz="1500" b="0" i="0">
                <a:solidFill>
                  <a:schemeClr val="tx2"/>
                </a:solidFill>
                <a:latin typeface="+mn-lt"/>
              </a:rPr>
              <a:t>Standards, monitoring, training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00200" y="457200"/>
            <a:ext cx="10058400" cy="8763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4200" b="1" i="0">
                <a:solidFill>
                  <a:schemeClr val="tx1"/>
                </a:solidFill>
                <a:latin typeface="+mj-lt"/>
              </a:rPr>
              <a:t>Getting started roadmap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5334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Presenter Name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390900" y="5848350"/>
            <a:ext cx="26670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1" i="0">
                <a:solidFill>
                  <a:schemeClr val="tx1"/>
                </a:solidFill>
                <a:latin typeface="+mn-lt"/>
              </a:rPr>
              <a:t>hello@yourdomain.in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33400" y="1619250"/>
            <a:ext cx="8534400" cy="22860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72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33400" y="4000500"/>
            <a:ext cx="67056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1"/>
                </a:solidFill>
                <a:latin typeface="+mn-lt"/>
              </a:rPr>
              <a:t>Thanks for your time.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tech-178">
  <a:themeElements>
    <a:clrScheme name="Morphiq tech-178">
      <a:dk1>
        <a:srgbClr val="0F2B33"/>
      </a:dk1>
      <a:lt1>
        <a:srgbClr val="F2FBFC"/>
      </a:lt1>
      <a:dk2>
        <a:srgbClr val="4B666D"/>
      </a:dk2>
      <a:lt2>
        <a:srgbClr val="D9F2F5"/>
      </a:lt2>
      <a:accent1>
        <a:srgbClr val="00A6B8"/>
      </a:accent1>
      <a:accent2>
        <a:srgbClr val="FF6F59"/>
      </a:accent2>
      <a:accent3>
        <a:srgbClr val="254E70"/>
      </a:accent3>
      <a:accent4>
        <a:srgbClr val="F9C80E"/>
      </a:accent4>
      <a:accent5>
        <a:srgbClr val="C6ECF0"/>
      </a:accent5>
      <a:accent6>
        <a:srgbClr val="CEDADC"/>
      </a:accent6>
      <a:hlink>
        <a:srgbClr val="00A6B8"/>
      </a:hlink>
      <a:folHlink>
        <a:srgbClr val="FF6F59"/>
      </a:folHlink>
    </a:clrScheme>
    <a:fontScheme name="Morphiq tech-178">
      <a:majorFont>
        <a:latin typeface="Space Grotesk"/>
        <a:ea typeface=""/>
        <a:cs typeface=""/>
      </a:majorFont>
      <a:minorFont>
        <a:latin typeface="Work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Cybersecurity Basics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