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55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24</c:v>
                </c:pt>
                <c:pt idx="2">
                  <c:v>41</c:v>
                </c:pt>
                <c:pt idx="3">
                  <c:v>58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55</c:v>
                </c:pt>
                <c:pt idx="2">
                  <c:v>63</c:v>
                </c:pt>
                <c:pt idx="3">
                  <c:v>70</c:v>
                </c:pt>
                <c:pt idx="4">
                  <c:v>77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EMERGING TECHNOLOGIES — FULL COURSE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EMERGING TECHNOLOGIES — FULL COURSE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EMERGING TECHNOLOGIES — FULL COURSE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EMERGING TECHNOLOGIES — FULL COURSE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Hexagon 3"/>
          <p:cNvSpPr/>
          <p:nvPr/>
        </p:nvSpPr>
        <p:spPr>
          <a:xfrm>
            <a:off x="7315200" y="685800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999903" y="1064318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684605" y="685800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369308" y="1064318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0054011" y="685800"/>
            <a:ext cx="649590" cy="710686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315200" y="1442835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9903" y="1821353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684605" y="1442835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369308" y="1821353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684605" y="2199871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369308" y="2578389"/>
            <a:ext cx="649590" cy="710686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10054011" y="2199871"/>
            <a:ext cx="649590" cy="710686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315200" y="2956906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999903" y="3335424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684605" y="2956906"/>
            <a:ext cx="649590" cy="710686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369308" y="3335424"/>
            <a:ext cx="649590" cy="710686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0054011" y="2956906"/>
            <a:ext cx="649590" cy="710686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315200" y="3713942"/>
            <a:ext cx="649590" cy="710686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9903" y="4092459"/>
            <a:ext cx="649590" cy="710686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369308" y="4092459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0054011" y="3713942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7315200" y="4470977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7999903" y="4849495"/>
            <a:ext cx="649590" cy="710686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8684605" y="4470977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9369308" y="4849495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10054011" y="4470977"/>
            <a:ext cx="649590" cy="710686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Hexagon 29"/>
          <p:cNvSpPr/>
          <p:nvPr/>
        </p:nvSpPr>
        <p:spPr>
          <a:xfrm>
            <a:off x="7315200" y="5228013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Hexagon 30"/>
          <p:cNvSpPr/>
          <p:nvPr/>
        </p:nvSpPr>
        <p:spPr>
          <a:xfrm>
            <a:off x="10054011" y="5228013"/>
            <a:ext cx="649590" cy="710686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 COURSE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4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50" b="1" i="0">
                <a:solidFill>
                  <a:schemeClr val="bg1"/>
                </a:solidFill>
                <a:latin typeface="+mj-lt"/>
              </a:rPr>
              <a:t>Emerging Technologies — Full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Every topic explained, from basics to best practice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Internet of Things (IoT)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Generative AI at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Cloud Computing 101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Blockchain Explained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Internet of Things (IoT)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Connected devices that sense, think and 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1 · Internet of Things (IoT)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for low power and secure updates from day 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IoT connects sensors and devices to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from devices drives automation and insight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homes, farms, factories and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and power are key design challenges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Sensors measure the world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Wi-Fi, BLE, LoRa or cellular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or cloud processing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Alerts and automatic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actuators.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Networks and protocols.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Data, dashboards and rules.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Boards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ESP32, Raspberry Pi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Cheap prototyping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Protocols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MQTT, HTTP, CoAP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Lightweight messaging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Dashboards and rules engines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Soil and weather sensing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homes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Lights, locks and energy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Predictive maintenance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visibility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Automation saves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New services possible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vulnerabilities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and power limits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Interoperability gaps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Secure by default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Unique credentials per device.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Over-the-air firmware.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Collect less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Only the data you need.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8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Generative AI at Work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What it is, how it works and how to use it responsibly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2 · Generative AI at Work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 AI output as a first draft, not a final answer.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Generative AI creates text, images, code and audio from prompts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is trained on large datasets to predict likely outputs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Teams use it for drafting, summarising and ideation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Quality, privacy and accuracy still need human review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Prompt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Describe the task clearly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 produces a draft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facts and tone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Edit, iterate and finalise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Large language and image models.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documents and knowledge base.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Guardrails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Policies, filters and review steps.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Hosted APIs, open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Compare cost and privacy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Retrieval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Vector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Ground answers in your 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Chat, plugins, agents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one workflow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Customer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Draft replies and summaries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Copy variations and ideas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Code suggestions and tests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first drafts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Scales knowledge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Helps non-experts start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Can be confidently wrong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and IP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Over-reliance risk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specific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context, examples and format.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Verify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before publishing.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Protect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paste confidential data into unknown tools.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Cloud Computing 101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From servers in a room to services on demand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3 · Cloud Computing 101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savings come from switching off what you are not using.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 computing delivers servers, storage and software over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Organisations rent capacity instead of buying hardware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Services scale up and down with demand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faster launches and global reach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IaaS, PaaS or SaaS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Apps and data to the cloud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Auto-scale with demand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Optimise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Monitor cost and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machines and containers.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Object, block and file storage.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Load balancers, CDNs, VPNs.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Compute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VMs, containers, serverless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workload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Managed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Backups included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Monitoring, IaC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Automate everything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Hosting that scales with traffic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Analytics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Big data on demand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Off-site disaster recovery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upfront hardware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Scale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Global availability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Costs can creep 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Vendor lock-in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new skills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Tag 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owns what.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Set budgets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before overspend.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Automate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Infrastructure as code.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7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Blockchain Explained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Ledgers, blocks and real use cases beyond crypto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4 · Blockchain Explained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Not every problem needs a blockchain — a database is often enough.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blockchain is a ledger copied across many computers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records are grouped into blocks and linked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Tampering is hard because every copy must agree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Uses include supply chains, certificates and payments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Transact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user submits a transaction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Nodes check it against rules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Valid transactions form a block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Block is linked and shared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Append-only shared record.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Consensus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nodes agree on the truth.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contracts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Code that runs on the chain.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Public chains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 networks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Anyone can join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Private chains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Permissioned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Known participants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Wallets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management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 private keys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Certificates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Tamper-proof degrees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Supply chain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 goods end to end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Land records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Transparent ownership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Tamper-evident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single point of control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Transparent audit trail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and cost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 to fix mistakes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Regulation still evolving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Pilot one use case.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Mind privacy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personal data off-chain.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governance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decides upgrades?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4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98">
  <a:themeElements>
    <a:clrScheme name="Morphiq tech-198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tech-198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Emerging Technologies — Full Course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