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40</c:v>
                </c:pt>
                <c:pt idx="1">
                  <c:v>48</c:v>
                </c:pt>
                <c:pt idx="2">
                  <c:v>55</c:v>
                </c:pt>
                <c:pt idx="3">
                  <c:v>61</c:v>
                </c:pt>
                <c:pt idx="4">
                  <c:v>68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WEB DEVELOPMENT IN 2026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4381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sp>
        <p:nvSpPr>
          <p:cNvPr id="5" name="Gear 9 4"/>
          <p:cNvSpPr/>
          <p:nvPr/>
        </p:nvSpPr>
        <p:spPr>
          <a:xfrm>
            <a:off x="8696858" y="1219200"/>
            <a:ext cx="1920240" cy="1920240"/>
          </a:xfrm>
          <a:prstGeom prst="gear9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9388145" y="1910486"/>
            <a:ext cx="537667" cy="537667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Gear 6 6"/>
          <p:cNvSpPr/>
          <p:nvPr/>
        </p:nvSpPr>
        <p:spPr>
          <a:xfrm>
            <a:off x="10069373" y="2247900"/>
            <a:ext cx="1303020" cy="1303020"/>
          </a:xfrm>
          <a:prstGeom prst="gear6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10538460" y="2716987"/>
            <a:ext cx="364846" cy="364846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Gear 6 8"/>
          <p:cNvSpPr/>
          <p:nvPr/>
        </p:nvSpPr>
        <p:spPr>
          <a:xfrm>
            <a:off x="10213848" y="807720"/>
            <a:ext cx="960120" cy="960120"/>
          </a:xfrm>
          <a:prstGeom prst="gear6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0559491" y="1153363"/>
            <a:ext cx="268834" cy="268834"/>
          </a:xfrm>
          <a:prstGeom prst="ellipse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5334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WORKSHOP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800" b="0" i="0">
                <a:solidFill>
                  <a:schemeClr val="tx1"/>
                </a:solidFill>
                <a:latin typeface="+mj-lt"/>
              </a:rPr>
              <a:t>Web Development in 2026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Modern tools for fast, accessible websites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250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04900" y="1333500"/>
            <a:ext cx="99822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0" i="0">
                <a:solidFill>
                  <a:schemeClr val="bg1"/>
                </a:solidFill>
                <a:latin typeface="+mj-lt"/>
              </a:rPr>
              <a:t>A great website is fast, accessible and easy to change.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057400" y="4953000"/>
            <a:ext cx="8077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Why it matters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INTRODUCTION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j-lt"/>
              </a:rPr>
              <a:t>Ship less JavaScript; your users will thank you.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Websites today are apps as much as pages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Frameworks handle routing, data and rendering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Performance and accessibility are essential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●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Static and server rendering are back in favour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950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Oval 3"/>
          <p:cNvSpPr/>
          <p:nvPr/>
        </p:nvSpPr>
        <p:spPr>
          <a:xfrm>
            <a:off x="1304925" y="1752600"/>
            <a:ext cx="1238250" cy="12382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3049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01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6193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7" name="TextBox 6"/>
          <p:cNvSpPr txBox="1"/>
          <p:nvPr/>
        </p:nvSpPr>
        <p:spPr>
          <a:xfrm>
            <a:off x="6286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Design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67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Mobile-first layouts</a:t>
            </a:r>
          </a:p>
        </p:txBody>
      </p:sp>
      <p:sp>
        <p:nvSpPr>
          <p:cNvPr id="9" name="Oval 8"/>
          <p:cNvSpPr/>
          <p:nvPr/>
        </p:nvSpPr>
        <p:spPr>
          <a:xfrm>
            <a:off x="4086225" y="1752600"/>
            <a:ext cx="1238250" cy="12382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0862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006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2" name="TextBox 11"/>
          <p:cNvSpPr txBox="1"/>
          <p:nvPr/>
        </p:nvSpPr>
        <p:spPr>
          <a:xfrm>
            <a:off x="34099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4480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Components and pages</a:t>
            </a:r>
          </a:p>
        </p:txBody>
      </p:sp>
      <p:sp>
        <p:nvSpPr>
          <p:cNvPr id="14" name="Oval 13"/>
          <p:cNvSpPr/>
          <p:nvPr/>
        </p:nvSpPr>
        <p:spPr>
          <a:xfrm>
            <a:off x="6867525" y="1752600"/>
            <a:ext cx="1238250" cy="12382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675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bg1"/>
                </a:solidFill>
                <a:latin typeface="+mj-lt"/>
              </a:rPr>
              <a:t>03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8181975" y="2371725"/>
            <a:ext cx="1390650" cy="0"/>
          </a:xfrm>
          <a:prstGeom prst="line">
            <a:avLst/>
          </a:prstGeom>
          <a:ln w="19050">
            <a:solidFill>
              <a:schemeClr val="accent6"/>
            </a:solidFill>
            <a:prstDash val="dash"/>
          </a:ln>
        </p:spPr>
      </p:cxnSp>
      <p:sp>
        <p:nvSpPr>
          <p:cNvPr id="17" name="TextBox 16"/>
          <p:cNvSpPr txBox="1"/>
          <p:nvPr/>
        </p:nvSpPr>
        <p:spPr>
          <a:xfrm>
            <a:off x="61912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293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Speed and accessibility</a:t>
            </a:r>
          </a:p>
        </p:txBody>
      </p:sp>
      <p:sp>
        <p:nvSpPr>
          <p:cNvPr id="19" name="Oval 18"/>
          <p:cNvSpPr/>
          <p:nvPr/>
        </p:nvSpPr>
        <p:spPr>
          <a:xfrm>
            <a:off x="9648825" y="1752600"/>
            <a:ext cx="1238250" cy="12382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648825" y="1752600"/>
            <a:ext cx="1238250" cy="1238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364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972550" y="3181350"/>
            <a:ext cx="259080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010650" y="3657600"/>
            <a:ext cx="2514600" cy="2324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Global edge hosting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ARCHITECTURE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Front end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HTML, CSS, components.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Back end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APIs and databases.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Hosting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CDNs and edge functions.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STACK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Frameworks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Component frameworks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Pick one and go deep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Styling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Utility CSS, design tokens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Consistent UI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Hosting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Static and edge platforms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Fast everywhere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010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Business sites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Fast, findable pages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Web apps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Dashboards and tools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E-commerce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Stores that convert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3246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2860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5334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0" i="0">
                <a:solidFill>
                  <a:schemeClr val="tx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TRADE-OFFS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Benefits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Reach every device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Instant updates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Huge ecosystem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131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Tooling churn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Performance pitfalls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Accessibility often ignored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GUIDELINES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80110" y="221742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Mobile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Design for small screens.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677410" y="221742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 speed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core web vitals.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74710" y="221742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Use semantic HTML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Accessibility by default.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0005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PLAN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5" name="Oval 4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9" name="Oval 8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3" name="Oval 12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Week 3–4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7" name="Oval 16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Month 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28650"/>
            <a:ext cx="111252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0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bg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0" i="0">
                <a:solidFill>
                  <a:schemeClr val="bg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01">
  <a:themeElements>
    <a:clrScheme name="Morphiq tech-501">
      <a:dk1>
        <a:srgbClr val="0A1633"/>
      </a:dk1>
      <a:lt1>
        <a:srgbClr val="FFFFFF"/>
      </a:lt1>
      <a:dk2>
        <a:srgbClr val="4C5875"/>
      </a:dk2>
      <a:lt2>
        <a:srgbClr val="EEF2FB"/>
      </a:lt2>
      <a:accent1>
        <a:srgbClr val="1F3FD1"/>
      </a:accent1>
      <a:accent2>
        <a:srgbClr val="FF5A36"/>
      </a:accent2>
      <a:accent3>
        <a:srgbClr val="0A1633"/>
      </a:accent3>
      <a:accent4>
        <a:srgbClr val="7FA7FF"/>
      </a:accent4>
      <a:accent5>
        <a:srgbClr val="D7DCF7"/>
      </a:accent5>
      <a:accent6>
        <a:srgbClr val="D8DADE"/>
      </a:accent6>
      <a:hlink>
        <a:srgbClr val="1F3FD1"/>
      </a:hlink>
      <a:folHlink>
        <a:srgbClr val="FF5A36"/>
      </a:folHlink>
    </a:clrScheme>
    <a:fontScheme name="Morphiq tech-501">
      <a:majorFont>
        <a:latin typeface="Alfa Slab One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Development in 2026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