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Teams using it (%)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Sheet1!$A$2:$A$6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30</c:v>
                </c:pt>
                <c:pt idx="1">
                  <c:v>38</c:v>
                </c:pt>
                <c:pt idx="2">
                  <c:v>47</c:v>
                </c:pt>
                <c:pt idx="3">
                  <c:v>56</c:v>
                </c:pt>
                <c:pt idx="4">
                  <c:v>64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DATA SCIENCE ESSENTIALS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33550"/>
            <a:ext cx="109728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DATA SCIENCE ESSENTIALS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DATA SCIENCE ESSENTIALS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  <a:cs typeface="+mn-cs"/>
              </a:rPr>
              <a:t>DATA SCIENCE ESSENTIALS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Freeform 3"/>
          <p:cNvSpPr/>
          <p:nvPr/>
        </p:nvSpPr>
        <p:spPr>
          <a:xfrm>
            <a:off x="0" y="0"/>
            <a:ext cx="7802880" cy="6858000"/>
          </a:xfrm>
          <a:custGeom>
            <a:avLst/>
            <a:gdLst/>
            <a:ahLst/>
            <a:cxnLst/>
            <a:rect l="l" t="t" r="r" b="b"/>
            <a:pathLst>
              <a:path w="7802880" h="6858000">
                <a:moveTo>
                  <a:pt x="0" y="0"/>
                </a:moveTo>
                <a:lnTo>
                  <a:pt x="7802880" y="0"/>
                </a:lnTo>
                <a:lnTo>
                  <a:pt x="536448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5364480" y="0"/>
            <a:ext cx="3169920" cy="6858000"/>
          </a:xfrm>
          <a:custGeom>
            <a:avLst/>
            <a:gdLst/>
            <a:ahLst/>
            <a:cxnLst/>
            <a:rect l="l" t="t" r="r" b="b"/>
            <a:pathLst>
              <a:path w="3169920" h="6858000">
                <a:moveTo>
                  <a:pt x="2438400" y="0"/>
                </a:moveTo>
                <a:lnTo>
                  <a:pt x="3169920" y="0"/>
                </a:lnTo>
                <a:lnTo>
                  <a:pt x="73152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Hexagon 5"/>
          <p:cNvSpPr/>
          <p:nvPr/>
        </p:nvSpPr>
        <p:spPr>
          <a:xfrm>
            <a:off x="8646566" y="960120"/>
            <a:ext cx="631546" cy="690945"/>
          </a:xfrm>
          <a:prstGeom prst="hexagon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Hexagon 6"/>
          <p:cNvSpPr/>
          <p:nvPr/>
        </p:nvSpPr>
        <p:spPr>
          <a:xfrm>
            <a:off x="9312250" y="1328123"/>
            <a:ext cx="631546" cy="690945"/>
          </a:xfrm>
          <a:prstGeom prst="hexagon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Hexagon 7"/>
          <p:cNvSpPr/>
          <p:nvPr/>
        </p:nvSpPr>
        <p:spPr>
          <a:xfrm>
            <a:off x="9977933" y="960120"/>
            <a:ext cx="631546" cy="690945"/>
          </a:xfrm>
          <a:prstGeom prst="hexag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Hexagon 8"/>
          <p:cNvSpPr/>
          <p:nvPr/>
        </p:nvSpPr>
        <p:spPr>
          <a:xfrm>
            <a:off x="7315200" y="1696127"/>
            <a:ext cx="631546" cy="690945"/>
          </a:xfrm>
          <a:prstGeom prst="hexag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Hexagon 9"/>
          <p:cNvSpPr/>
          <p:nvPr/>
        </p:nvSpPr>
        <p:spPr>
          <a:xfrm>
            <a:off x="8646566" y="1696127"/>
            <a:ext cx="631546" cy="690945"/>
          </a:xfrm>
          <a:prstGeom prst="hexagon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Hexagon 10"/>
          <p:cNvSpPr/>
          <p:nvPr/>
        </p:nvSpPr>
        <p:spPr>
          <a:xfrm>
            <a:off x="9312250" y="2064130"/>
            <a:ext cx="631546" cy="690945"/>
          </a:xfrm>
          <a:prstGeom prst="hexagon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Hexagon 11"/>
          <p:cNvSpPr/>
          <p:nvPr/>
        </p:nvSpPr>
        <p:spPr>
          <a:xfrm>
            <a:off x="9977933" y="1696127"/>
            <a:ext cx="631546" cy="690945"/>
          </a:xfrm>
          <a:prstGeom prst="hexagon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Hexagon 12"/>
          <p:cNvSpPr/>
          <p:nvPr/>
        </p:nvSpPr>
        <p:spPr>
          <a:xfrm>
            <a:off x="7315200" y="2432133"/>
            <a:ext cx="631546" cy="690945"/>
          </a:xfrm>
          <a:prstGeom prst="hexag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Hexagon 13"/>
          <p:cNvSpPr/>
          <p:nvPr/>
        </p:nvSpPr>
        <p:spPr>
          <a:xfrm>
            <a:off x="9977933" y="2432133"/>
            <a:ext cx="631546" cy="690945"/>
          </a:xfrm>
          <a:prstGeom prst="hexagon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Hexagon 14"/>
          <p:cNvSpPr/>
          <p:nvPr/>
        </p:nvSpPr>
        <p:spPr>
          <a:xfrm>
            <a:off x="7980883" y="3536143"/>
            <a:ext cx="631546" cy="690945"/>
          </a:xfrm>
          <a:prstGeom prst="hexagon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Hexagon 15"/>
          <p:cNvSpPr/>
          <p:nvPr/>
        </p:nvSpPr>
        <p:spPr>
          <a:xfrm>
            <a:off x="9312250" y="3536143"/>
            <a:ext cx="631546" cy="690945"/>
          </a:xfrm>
          <a:prstGeom prst="hexagon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Hexagon 16"/>
          <p:cNvSpPr/>
          <p:nvPr/>
        </p:nvSpPr>
        <p:spPr>
          <a:xfrm>
            <a:off x="7315200" y="3904147"/>
            <a:ext cx="631546" cy="690945"/>
          </a:xfrm>
          <a:prstGeom prst="hexagon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Hexagon 17"/>
          <p:cNvSpPr/>
          <p:nvPr/>
        </p:nvSpPr>
        <p:spPr>
          <a:xfrm>
            <a:off x="7980883" y="4272150"/>
            <a:ext cx="631546" cy="690945"/>
          </a:xfrm>
          <a:prstGeom prst="hexagon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Hexagon 18"/>
          <p:cNvSpPr/>
          <p:nvPr/>
        </p:nvSpPr>
        <p:spPr>
          <a:xfrm>
            <a:off x="9312250" y="4272150"/>
            <a:ext cx="631546" cy="690945"/>
          </a:xfrm>
          <a:prstGeom prst="hexag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Hexagon 19"/>
          <p:cNvSpPr/>
          <p:nvPr/>
        </p:nvSpPr>
        <p:spPr>
          <a:xfrm>
            <a:off x="8646566" y="4640153"/>
            <a:ext cx="631546" cy="690945"/>
          </a:xfrm>
          <a:prstGeom prst="hexag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Hexagon 20"/>
          <p:cNvSpPr/>
          <p:nvPr/>
        </p:nvSpPr>
        <p:spPr>
          <a:xfrm>
            <a:off x="9312250" y="5008157"/>
            <a:ext cx="631546" cy="690945"/>
          </a:xfrm>
          <a:prstGeom prst="hexag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Hexagon 21"/>
          <p:cNvSpPr/>
          <p:nvPr/>
        </p:nvSpPr>
        <p:spPr>
          <a:xfrm>
            <a:off x="9977933" y="4640153"/>
            <a:ext cx="631546" cy="690945"/>
          </a:xfrm>
          <a:prstGeom prst="hexagon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09600" y="704850"/>
            <a:ext cx="5334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bg1"/>
                </a:solidFill>
                <a:latin typeface="+mn-lt"/>
                <a:cs typeface="+mn-cs"/>
              </a:rPr>
              <a:t>TECH TALK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09600" y="5810250"/>
            <a:ext cx="139192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bg1"/>
                </a:solidFill>
                <a:latin typeface="+mn-lt"/>
                <a:cs typeface="+mn-cs"/>
              </a:rPr>
              <a:t>PRESENTED BY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09600" y="6000750"/>
            <a:ext cx="139192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bg1"/>
                </a:solidFill>
                <a:latin typeface="+mn-lt"/>
                <a:cs typeface="+mn-cs"/>
              </a:rPr>
              <a:t>Presenter Name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153920" y="5810250"/>
            <a:ext cx="139192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bg1"/>
                </a:solidFill>
                <a:latin typeface="+mn-lt"/>
                <a:cs typeface="+mn-cs"/>
              </a:rPr>
              <a:t>DATE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153920" y="6000750"/>
            <a:ext cx="139192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bg1"/>
                </a:solidFill>
                <a:latin typeface="+mn-lt"/>
                <a:cs typeface="+mn-cs"/>
              </a:rPr>
              <a:t>2026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698240" y="5810250"/>
            <a:ext cx="139192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bg1"/>
                </a:solidFill>
                <a:latin typeface="+mn-lt"/>
                <a:cs typeface="+mn-cs"/>
              </a:rPr>
              <a:t>CONTACT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698240" y="6000750"/>
            <a:ext cx="139192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1" i="0">
                <a:solidFill>
                  <a:schemeClr val="bg1"/>
                </a:solidFill>
                <a:latin typeface="+mn-lt"/>
                <a:cs typeface="+mn-cs"/>
              </a:rPr>
              <a:t>hello@yourdomain.in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524000"/>
            <a:ext cx="5608320" cy="27622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350" b="1" i="0">
                <a:solidFill>
                  <a:schemeClr val="bg1"/>
                </a:solidFill>
                <a:latin typeface="+mj-lt"/>
                <a:cs typeface="+mj-cs"/>
              </a:rPr>
              <a:t>Data Science Essentials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476750"/>
            <a:ext cx="463296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  <a:cs typeface="+mn-cs"/>
              </a:rPr>
              <a:t>From raw data to decisions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  <a:cs typeface="+mn-cs"/>
              </a:rPr>
              <a:t>CONTENTS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1733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62100" y="1733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  <a:cs typeface="+mn-cs"/>
              </a:rPr>
              <a:t>Introduction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562100" y="2486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609600" y="2495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62100" y="2495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  <a:cs typeface="+mn-cs"/>
              </a:rPr>
              <a:t>Architecture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562100" y="3248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609600" y="3257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62100" y="3257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  <a:cs typeface="+mn-cs"/>
              </a:rPr>
              <a:t>Trends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562100" y="4010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609600" y="4019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  <a:cs typeface="+mj-cs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62100" y="4019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  <a:cs typeface="+mn-cs"/>
              </a:rPr>
              <a:t>Adoption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562100" y="4772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Image placeholder (right-click &gt; Format Shape &gt; Picture fill)"/>
          <p:cNvSpPr/>
          <p:nvPr/>
        </p:nvSpPr>
        <p:spPr>
          <a:xfrm>
            <a:off x="8042148" y="1733550"/>
            <a:ext cx="3540252" cy="2933700"/>
          </a:xfrm>
          <a:prstGeom prst="roundRect">
            <a:avLst>
              <a:gd name="adj" fmla="val 259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02674" y="29870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25634" y="27432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37398" y="3566160"/>
            <a:ext cx="334975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Hexagon 4"/>
          <p:cNvSpPr/>
          <p:nvPr/>
        </p:nvSpPr>
        <p:spPr>
          <a:xfrm>
            <a:off x="6096000" y="0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Hexagon 5"/>
          <p:cNvSpPr/>
          <p:nvPr/>
        </p:nvSpPr>
        <p:spPr>
          <a:xfrm>
            <a:off x="7046976" y="525719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Hexagon 6"/>
          <p:cNvSpPr/>
          <p:nvPr/>
        </p:nvSpPr>
        <p:spPr>
          <a:xfrm>
            <a:off x="7997952" y="0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Hexagon 7"/>
          <p:cNvSpPr/>
          <p:nvPr/>
        </p:nvSpPr>
        <p:spPr>
          <a:xfrm>
            <a:off x="9899904" y="0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Hexagon 8"/>
          <p:cNvSpPr/>
          <p:nvPr/>
        </p:nvSpPr>
        <p:spPr>
          <a:xfrm>
            <a:off x="6096000" y="1051438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Hexagon 9"/>
          <p:cNvSpPr/>
          <p:nvPr/>
        </p:nvSpPr>
        <p:spPr>
          <a:xfrm>
            <a:off x="7046976" y="1577157"/>
            <a:ext cx="902208" cy="987064"/>
          </a:xfrm>
          <a:prstGeom prst="hexag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Hexagon 10"/>
          <p:cNvSpPr/>
          <p:nvPr/>
        </p:nvSpPr>
        <p:spPr>
          <a:xfrm>
            <a:off x="8948928" y="1577157"/>
            <a:ext cx="902208" cy="987064"/>
          </a:xfrm>
          <a:prstGeom prst="hexag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Hexagon 11"/>
          <p:cNvSpPr/>
          <p:nvPr/>
        </p:nvSpPr>
        <p:spPr>
          <a:xfrm>
            <a:off x="9899904" y="1051438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Hexagon 12"/>
          <p:cNvSpPr/>
          <p:nvPr/>
        </p:nvSpPr>
        <p:spPr>
          <a:xfrm>
            <a:off x="6096000" y="2102876"/>
            <a:ext cx="902208" cy="987064"/>
          </a:xfrm>
          <a:prstGeom prst="hexag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Hexagon 13"/>
          <p:cNvSpPr/>
          <p:nvPr/>
        </p:nvSpPr>
        <p:spPr>
          <a:xfrm>
            <a:off x="7997952" y="2102876"/>
            <a:ext cx="902208" cy="987064"/>
          </a:xfrm>
          <a:prstGeom prst="hexag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Hexagon 14"/>
          <p:cNvSpPr/>
          <p:nvPr/>
        </p:nvSpPr>
        <p:spPr>
          <a:xfrm>
            <a:off x="8948928" y="2628595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Hexagon 15"/>
          <p:cNvSpPr/>
          <p:nvPr/>
        </p:nvSpPr>
        <p:spPr>
          <a:xfrm>
            <a:off x="7046976" y="3680033"/>
            <a:ext cx="902208" cy="987064"/>
          </a:xfrm>
          <a:prstGeom prst="hexag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Hexagon 16"/>
          <p:cNvSpPr/>
          <p:nvPr/>
        </p:nvSpPr>
        <p:spPr>
          <a:xfrm>
            <a:off x="7997952" y="3154314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Hexagon 17"/>
          <p:cNvSpPr/>
          <p:nvPr/>
        </p:nvSpPr>
        <p:spPr>
          <a:xfrm>
            <a:off x="9899904" y="3154314"/>
            <a:ext cx="902208" cy="987064"/>
          </a:xfrm>
          <a:prstGeom prst="hexag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Hexagon 18"/>
          <p:cNvSpPr/>
          <p:nvPr/>
        </p:nvSpPr>
        <p:spPr>
          <a:xfrm>
            <a:off x="6096000" y="4205752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Hexagon 19"/>
          <p:cNvSpPr/>
          <p:nvPr/>
        </p:nvSpPr>
        <p:spPr>
          <a:xfrm>
            <a:off x="7046976" y="4731471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Hexagon 20"/>
          <p:cNvSpPr/>
          <p:nvPr/>
        </p:nvSpPr>
        <p:spPr>
          <a:xfrm>
            <a:off x="7997952" y="4205752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Hexagon 21"/>
          <p:cNvSpPr/>
          <p:nvPr/>
        </p:nvSpPr>
        <p:spPr>
          <a:xfrm>
            <a:off x="8948928" y="4731471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Hexagon 22"/>
          <p:cNvSpPr/>
          <p:nvPr/>
        </p:nvSpPr>
        <p:spPr>
          <a:xfrm>
            <a:off x="9899904" y="4205752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Hexagon 23"/>
          <p:cNvSpPr/>
          <p:nvPr/>
        </p:nvSpPr>
        <p:spPr>
          <a:xfrm>
            <a:off x="7997952" y="5257190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Hexagon 24"/>
          <p:cNvSpPr/>
          <p:nvPr/>
        </p:nvSpPr>
        <p:spPr>
          <a:xfrm>
            <a:off x="8948928" y="5782909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Hexagon 25"/>
          <p:cNvSpPr/>
          <p:nvPr/>
        </p:nvSpPr>
        <p:spPr>
          <a:xfrm>
            <a:off x="9899904" y="5257190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09600" y="6096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0"/>
            <a:ext cx="48768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  <a:cs typeface="+mj-cs"/>
              </a:rPr>
              <a:t>Introduction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09600" y="609600"/>
            <a:ext cx="95250" cy="5638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81100" y="990600"/>
            <a:ext cx="8778240" cy="4114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  <a:cs typeface="+mj-cs"/>
              </a:rPr>
              <a:t>Data is only useful when it changes a decision.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81100" y="53911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Why it matters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  <a:cs typeface="+mn-cs"/>
              </a:rPr>
              <a:t>INTRODUCTION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41920" y="1733550"/>
            <a:ext cx="3840480" cy="4267200"/>
          </a:xfrm>
          <a:prstGeom prst="roundRect">
            <a:avLst>
              <a:gd name="adj" fmla="val 198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741920" y="1733550"/>
            <a:ext cx="384048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08620" y="2000250"/>
            <a:ext cx="330708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1"/>
                </a:solidFill>
                <a:latin typeface="+mn-lt"/>
                <a:cs typeface="+mn-cs"/>
              </a:rPr>
              <a:t>KEY IDEA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8620" y="2400300"/>
            <a:ext cx="3307080" cy="3314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Start with the question, not the algorithm.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6583680" cy="42100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Data science turns data into insight and predictions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It combines statistics, programming and domain knowledge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Used in business, health, sports and government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  <a:cs typeface="+mn-cs"/>
              </a:rPr>
              <a:t>Clean data and clear questions matter most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Hexagon 4"/>
          <p:cNvSpPr/>
          <p:nvPr/>
        </p:nvSpPr>
        <p:spPr>
          <a:xfrm>
            <a:off x="6096000" y="0"/>
            <a:ext cx="902208" cy="987064"/>
          </a:xfrm>
          <a:prstGeom prst="hexag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Hexagon 5"/>
          <p:cNvSpPr/>
          <p:nvPr/>
        </p:nvSpPr>
        <p:spPr>
          <a:xfrm>
            <a:off x="8948928" y="525719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Hexagon 6"/>
          <p:cNvSpPr/>
          <p:nvPr/>
        </p:nvSpPr>
        <p:spPr>
          <a:xfrm>
            <a:off x="9899904" y="0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Hexagon 7"/>
          <p:cNvSpPr/>
          <p:nvPr/>
        </p:nvSpPr>
        <p:spPr>
          <a:xfrm>
            <a:off x="7046976" y="1577157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Hexagon 8"/>
          <p:cNvSpPr/>
          <p:nvPr/>
        </p:nvSpPr>
        <p:spPr>
          <a:xfrm>
            <a:off x="7997952" y="1051438"/>
            <a:ext cx="902208" cy="987064"/>
          </a:xfrm>
          <a:prstGeom prst="hexag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Hexagon 9"/>
          <p:cNvSpPr/>
          <p:nvPr/>
        </p:nvSpPr>
        <p:spPr>
          <a:xfrm>
            <a:off x="9899904" y="1051438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Hexagon 10"/>
          <p:cNvSpPr/>
          <p:nvPr/>
        </p:nvSpPr>
        <p:spPr>
          <a:xfrm>
            <a:off x="6096000" y="2102876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Hexagon 11"/>
          <p:cNvSpPr/>
          <p:nvPr/>
        </p:nvSpPr>
        <p:spPr>
          <a:xfrm>
            <a:off x="7046976" y="2628595"/>
            <a:ext cx="902208" cy="987064"/>
          </a:xfrm>
          <a:prstGeom prst="hexag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Hexagon 12"/>
          <p:cNvSpPr/>
          <p:nvPr/>
        </p:nvSpPr>
        <p:spPr>
          <a:xfrm>
            <a:off x="7997952" y="2102876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Hexagon 13"/>
          <p:cNvSpPr/>
          <p:nvPr/>
        </p:nvSpPr>
        <p:spPr>
          <a:xfrm>
            <a:off x="8948928" y="2628595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Hexagon 14"/>
          <p:cNvSpPr/>
          <p:nvPr/>
        </p:nvSpPr>
        <p:spPr>
          <a:xfrm>
            <a:off x="9899904" y="2102876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Hexagon 15"/>
          <p:cNvSpPr/>
          <p:nvPr/>
        </p:nvSpPr>
        <p:spPr>
          <a:xfrm>
            <a:off x="6096000" y="3154314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Hexagon 16"/>
          <p:cNvSpPr/>
          <p:nvPr/>
        </p:nvSpPr>
        <p:spPr>
          <a:xfrm>
            <a:off x="8948928" y="3680033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Hexagon 17"/>
          <p:cNvSpPr/>
          <p:nvPr/>
        </p:nvSpPr>
        <p:spPr>
          <a:xfrm>
            <a:off x="9899904" y="3154314"/>
            <a:ext cx="902208" cy="987064"/>
          </a:xfrm>
          <a:prstGeom prst="hexag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Hexagon 18"/>
          <p:cNvSpPr/>
          <p:nvPr/>
        </p:nvSpPr>
        <p:spPr>
          <a:xfrm>
            <a:off x="8948928" y="4731471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Hexagon 19"/>
          <p:cNvSpPr/>
          <p:nvPr/>
        </p:nvSpPr>
        <p:spPr>
          <a:xfrm>
            <a:off x="9899904" y="4205752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Hexagon 20"/>
          <p:cNvSpPr/>
          <p:nvPr/>
        </p:nvSpPr>
        <p:spPr>
          <a:xfrm>
            <a:off x="6096000" y="5257190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Hexagon 21"/>
          <p:cNvSpPr/>
          <p:nvPr/>
        </p:nvSpPr>
        <p:spPr>
          <a:xfrm>
            <a:off x="7046976" y="5782909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Hexagon 22"/>
          <p:cNvSpPr/>
          <p:nvPr/>
        </p:nvSpPr>
        <p:spPr>
          <a:xfrm>
            <a:off x="8948928" y="5782909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09600" y="6096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0"/>
            <a:ext cx="48768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  <a:cs typeface="+mj-cs"/>
              </a:rPr>
              <a:t>Architecture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  <a:cs typeface="+mn-cs"/>
              </a:rPr>
              <a:t>ARCHITECTURE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09600" y="1988344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98834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  <a:cs typeface="+mj-cs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71600" y="1733550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Ask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82896" y="1733550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Define the question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333500" y="2776538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Rounded Rectangle 8"/>
          <p:cNvSpPr/>
          <p:nvPr/>
        </p:nvSpPr>
        <p:spPr>
          <a:xfrm>
            <a:off x="609600" y="3031331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9600" y="303133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  <a:cs typeface="+mj-cs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2776538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Collect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82896" y="2776538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Gather and clean data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333500" y="3819525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Rounded Rectangle 13"/>
          <p:cNvSpPr/>
          <p:nvPr/>
        </p:nvSpPr>
        <p:spPr>
          <a:xfrm>
            <a:off x="609600" y="4074319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09600" y="407431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  <a:cs typeface="+mj-cs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71600" y="3819525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Model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82896" y="3819525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Analyse and predict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333500" y="4862512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Rounded Rectangle 18"/>
          <p:cNvSpPr/>
          <p:nvPr/>
        </p:nvSpPr>
        <p:spPr>
          <a:xfrm>
            <a:off x="609600" y="5117306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09600" y="511730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  <a:cs typeface="+mj-cs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71600" y="4862512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  <a:cs typeface="+mj-cs"/>
              </a:rPr>
              <a:t>Share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882896" y="4862512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Visualise and decide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How it works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  <a:cs typeface="+mn-cs"/>
              </a:rPr>
              <a:t>ARCHITECTURE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09600" y="1893570"/>
            <a:ext cx="3479800" cy="3810000"/>
          </a:xfrm>
          <a:prstGeom prst="roundRect">
            <a:avLst>
              <a:gd name="adj" fmla="val 2189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893570"/>
            <a:ext cx="34798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763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Data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Sources, quality and storage.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56100" y="1893570"/>
            <a:ext cx="3479800" cy="3810000"/>
          </a:xfrm>
          <a:prstGeom prst="roundRect">
            <a:avLst>
              <a:gd name="adj" fmla="val 2189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56100" y="1893570"/>
            <a:ext cx="34798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228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Models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Statistics and machine learning.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02600" y="1893570"/>
            <a:ext cx="3479800" cy="3810000"/>
          </a:xfrm>
          <a:prstGeom prst="roundRect">
            <a:avLst>
              <a:gd name="adj" fmla="val 2189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102600" y="1893570"/>
            <a:ext cx="34798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693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Communication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Charts and stories.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Core components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  <a:cs typeface="+mn-cs"/>
              </a:rPr>
              <a:t>STACK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1733550"/>
          <a:ext cx="109728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57600"/>
                <a:gridCol w="3657600"/>
                <a:gridCol w="36576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  <a:cs typeface="+mn-cs"/>
                        </a:rPr>
                        <a:t>Layer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  <a:cs typeface="+mn-cs"/>
                        </a:rPr>
                        <a:t>Popular choices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  <a:cs typeface="+mn-cs"/>
                        </a:rPr>
                        <a:t>Notes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Languages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Python, R, SQL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Python is most common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Tools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Notebooks, BI dashboards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Share results easily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Libraries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pandas, scikit-learn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  <a:cs typeface="+mn-cs"/>
                        </a:rPr>
                        <a:t>Free and open source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9600" y="438150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  <a:cs typeface="+mn-cs"/>
              </a:rPr>
              <a:t>Generic examples; pick what fits your project.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Tools and options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Hexagon 4"/>
          <p:cNvSpPr/>
          <p:nvPr/>
        </p:nvSpPr>
        <p:spPr>
          <a:xfrm>
            <a:off x="7046976" y="525719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Hexagon 5"/>
          <p:cNvSpPr/>
          <p:nvPr/>
        </p:nvSpPr>
        <p:spPr>
          <a:xfrm>
            <a:off x="7997952" y="0"/>
            <a:ext cx="902208" cy="987064"/>
          </a:xfrm>
          <a:prstGeom prst="hexag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Hexagon 6"/>
          <p:cNvSpPr/>
          <p:nvPr/>
        </p:nvSpPr>
        <p:spPr>
          <a:xfrm>
            <a:off x="8948928" y="525719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Hexagon 7"/>
          <p:cNvSpPr/>
          <p:nvPr/>
        </p:nvSpPr>
        <p:spPr>
          <a:xfrm>
            <a:off x="9899904" y="0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Hexagon 8"/>
          <p:cNvSpPr/>
          <p:nvPr/>
        </p:nvSpPr>
        <p:spPr>
          <a:xfrm>
            <a:off x="6096000" y="1051438"/>
            <a:ext cx="902208" cy="987064"/>
          </a:xfrm>
          <a:prstGeom prst="hexag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Hexagon 9"/>
          <p:cNvSpPr/>
          <p:nvPr/>
        </p:nvSpPr>
        <p:spPr>
          <a:xfrm>
            <a:off x="7997952" y="1051438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Hexagon 10"/>
          <p:cNvSpPr/>
          <p:nvPr/>
        </p:nvSpPr>
        <p:spPr>
          <a:xfrm>
            <a:off x="8948928" y="1577157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Hexagon 11"/>
          <p:cNvSpPr/>
          <p:nvPr/>
        </p:nvSpPr>
        <p:spPr>
          <a:xfrm>
            <a:off x="9899904" y="1051438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Hexagon 12"/>
          <p:cNvSpPr/>
          <p:nvPr/>
        </p:nvSpPr>
        <p:spPr>
          <a:xfrm>
            <a:off x="6096000" y="2102876"/>
            <a:ext cx="902208" cy="987064"/>
          </a:xfrm>
          <a:prstGeom prst="hexag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Hexagon 13"/>
          <p:cNvSpPr/>
          <p:nvPr/>
        </p:nvSpPr>
        <p:spPr>
          <a:xfrm>
            <a:off x="7046976" y="2628595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Hexagon 14"/>
          <p:cNvSpPr/>
          <p:nvPr/>
        </p:nvSpPr>
        <p:spPr>
          <a:xfrm>
            <a:off x="7997952" y="2102876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Hexagon 15"/>
          <p:cNvSpPr/>
          <p:nvPr/>
        </p:nvSpPr>
        <p:spPr>
          <a:xfrm>
            <a:off x="8948928" y="2628595"/>
            <a:ext cx="902208" cy="987064"/>
          </a:xfrm>
          <a:prstGeom prst="hexag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Hexagon 16"/>
          <p:cNvSpPr/>
          <p:nvPr/>
        </p:nvSpPr>
        <p:spPr>
          <a:xfrm>
            <a:off x="9899904" y="2102876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Hexagon 17"/>
          <p:cNvSpPr/>
          <p:nvPr/>
        </p:nvSpPr>
        <p:spPr>
          <a:xfrm>
            <a:off x="7997952" y="3154314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Hexagon 18"/>
          <p:cNvSpPr/>
          <p:nvPr/>
        </p:nvSpPr>
        <p:spPr>
          <a:xfrm>
            <a:off x="8948928" y="3680033"/>
            <a:ext cx="902208" cy="987064"/>
          </a:xfrm>
          <a:prstGeom prst="hexag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Hexagon 19"/>
          <p:cNvSpPr/>
          <p:nvPr/>
        </p:nvSpPr>
        <p:spPr>
          <a:xfrm>
            <a:off x="9899904" y="3154314"/>
            <a:ext cx="902208" cy="987064"/>
          </a:xfrm>
          <a:prstGeom prst="hexag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Hexagon 20"/>
          <p:cNvSpPr/>
          <p:nvPr/>
        </p:nvSpPr>
        <p:spPr>
          <a:xfrm>
            <a:off x="6096000" y="4205752"/>
            <a:ext cx="902208" cy="987064"/>
          </a:xfrm>
          <a:prstGeom prst="hexag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Hexagon 21"/>
          <p:cNvSpPr/>
          <p:nvPr/>
        </p:nvSpPr>
        <p:spPr>
          <a:xfrm>
            <a:off x="7046976" y="4731471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Hexagon 22"/>
          <p:cNvSpPr/>
          <p:nvPr/>
        </p:nvSpPr>
        <p:spPr>
          <a:xfrm>
            <a:off x="7997952" y="4205752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Hexagon 23"/>
          <p:cNvSpPr/>
          <p:nvPr/>
        </p:nvSpPr>
        <p:spPr>
          <a:xfrm>
            <a:off x="8948928" y="4731471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Hexagon 24"/>
          <p:cNvSpPr/>
          <p:nvPr/>
        </p:nvSpPr>
        <p:spPr>
          <a:xfrm>
            <a:off x="9899904" y="4205752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Hexagon 25"/>
          <p:cNvSpPr/>
          <p:nvPr/>
        </p:nvSpPr>
        <p:spPr>
          <a:xfrm>
            <a:off x="6096000" y="5257190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Hexagon 26"/>
          <p:cNvSpPr/>
          <p:nvPr/>
        </p:nvSpPr>
        <p:spPr>
          <a:xfrm>
            <a:off x="7997952" y="5257190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Hexagon 27"/>
          <p:cNvSpPr/>
          <p:nvPr/>
        </p:nvSpPr>
        <p:spPr>
          <a:xfrm>
            <a:off x="8948928" y="5782909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09600" y="6096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0"/>
            <a:ext cx="48768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  <a:cs typeface="+mj-cs"/>
              </a:rPr>
              <a:t>Trends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  <a:cs typeface="+mn-cs"/>
              </a:rPr>
              <a:t>TRENDS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09600" y="1733550"/>
          <a:ext cx="6803136" cy="39814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93736" y="1828800"/>
            <a:ext cx="3788664" cy="3695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  <a:cs typeface="+mn-cs"/>
              </a:rPr>
              <a:t>Adoption keeps rising as tools mature (sample data).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  <a:cs typeface="+mn-cs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Adoption over time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  <a:cs typeface="+mn-cs"/>
              </a:rPr>
              <a:t>APPLICATIONS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09600" y="1733550"/>
            <a:ext cx="3530600" cy="2645664"/>
          </a:xfrm>
          <a:prstGeom prst="roundRect">
            <a:avLst>
              <a:gd name="adj" fmla="val 288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7928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786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048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  <a:cs typeface="+mj-cs"/>
              </a:rPr>
              <a:t>Retail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Demand forecasting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30700" y="1733550"/>
            <a:ext cx="3530600" cy="2645664"/>
          </a:xfrm>
          <a:prstGeom prst="roundRect">
            <a:avLst>
              <a:gd name="adj" fmla="val 288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139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997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259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307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  <a:cs typeface="+mj-cs"/>
              </a:rPr>
              <a:t>Health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307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Risk prediction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51800" y="1733550"/>
            <a:ext cx="3530600" cy="2645664"/>
          </a:xfrm>
          <a:prstGeom prst="roundRect">
            <a:avLst>
              <a:gd name="adj" fmla="val 288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350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208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470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  <a:cs typeface="+mn-cs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518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  <a:cs typeface="+mj-cs"/>
              </a:rPr>
              <a:t>Sports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518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  <a:cs typeface="+mn-cs"/>
              </a:rPr>
              <a:t>Performance analysis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Use cases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Hexagon 4"/>
          <p:cNvSpPr/>
          <p:nvPr/>
        </p:nvSpPr>
        <p:spPr>
          <a:xfrm>
            <a:off x="7997952" y="0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Hexagon 5"/>
          <p:cNvSpPr/>
          <p:nvPr/>
        </p:nvSpPr>
        <p:spPr>
          <a:xfrm>
            <a:off x="8948928" y="525719"/>
            <a:ext cx="902208" cy="987064"/>
          </a:xfrm>
          <a:prstGeom prst="hexag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Hexagon 6"/>
          <p:cNvSpPr/>
          <p:nvPr/>
        </p:nvSpPr>
        <p:spPr>
          <a:xfrm>
            <a:off x="9899904" y="0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Hexagon 7"/>
          <p:cNvSpPr/>
          <p:nvPr/>
        </p:nvSpPr>
        <p:spPr>
          <a:xfrm>
            <a:off x="6096000" y="1051438"/>
            <a:ext cx="902208" cy="987064"/>
          </a:xfrm>
          <a:prstGeom prst="hexag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Hexagon 8"/>
          <p:cNvSpPr/>
          <p:nvPr/>
        </p:nvSpPr>
        <p:spPr>
          <a:xfrm>
            <a:off x="7046976" y="1577157"/>
            <a:ext cx="902208" cy="987064"/>
          </a:xfrm>
          <a:prstGeom prst="hexag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Hexagon 9"/>
          <p:cNvSpPr/>
          <p:nvPr/>
        </p:nvSpPr>
        <p:spPr>
          <a:xfrm>
            <a:off x="7997952" y="1051438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Hexagon 10"/>
          <p:cNvSpPr/>
          <p:nvPr/>
        </p:nvSpPr>
        <p:spPr>
          <a:xfrm>
            <a:off x="9899904" y="1051438"/>
            <a:ext cx="902208" cy="987064"/>
          </a:xfrm>
          <a:prstGeom prst="hexag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Hexagon 11"/>
          <p:cNvSpPr/>
          <p:nvPr/>
        </p:nvSpPr>
        <p:spPr>
          <a:xfrm>
            <a:off x="6096000" y="2102876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Hexagon 12"/>
          <p:cNvSpPr/>
          <p:nvPr/>
        </p:nvSpPr>
        <p:spPr>
          <a:xfrm>
            <a:off x="7046976" y="2628595"/>
            <a:ext cx="902208" cy="987064"/>
          </a:xfrm>
          <a:prstGeom prst="hexag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Hexagon 13"/>
          <p:cNvSpPr/>
          <p:nvPr/>
        </p:nvSpPr>
        <p:spPr>
          <a:xfrm>
            <a:off x="7997952" y="2102876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Hexagon 14"/>
          <p:cNvSpPr/>
          <p:nvPr/>
        </p:nvSpPr>
        <p:spPr>
          <a:xfrm>
            <a:off x="8948928" y="2628595"/>
            <a:ext cx="902208" cy="987064"/>
          </a:xfrm>
          <a:prstGeom prst="hexag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Hexagon 15"/>
          <p:cNvSpPr/>
          <p:nvPr/>
        </p:nvSpPr>
        <p:spPr>
          <a:xfrm>
            <a:off x="9899904" y="2102876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Hexagon 16"/>
          <p:cNvSpPr/>
          <p:nvPr/>
        </p:nvSpPr>
        <p:spPr>
          <a:xfrm>
            <a:off x="6096000" y="3154314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Hexagon 17"/>
          <p:cNvSpPr/>
          <p:nvPr/>
        </p:nvSpPr>
        <p:spPr>
          <a:xfrm>
            <a:off x="7046976" y="3680033"/>
            <a:ext cx="902208" cy="987064"/>
          </a:xfrm>
          <a:prstGeom prst="hexag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Hexagon 18"/>
          <p:cNvSpPr/>
          <p:nvPr/>
        </p:nvSpPr>
        <p:spPr>
          <a:xfrm>
            <a:off x="7997952" y="3154314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Hexagon 19"/>
          <p:cNvSpPr/>
          <p:nvPr/>
        </p:nvSpPr>
        <p:spPr>
          <a:xfrm>
            <a:off x="8948928" y="3680033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Hexagon 20"/>
          <p:cNvSpPr/>
          <p:nvPr/>
        </p:nvSpPr>
        <p:spPr>
          <a:xfrm>
            <a:off x="9899904" y="3154314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Hexagon 21"/>
          <p:cNvSpPr/>
          <p:nvPr/>
        </p:nvSpPr>
        <p:spPr>
          <a:xfrm>
            <a:off x="6096000" y="4205752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Hexagon 22"/>
          <p:cNvSpPr/>
          <p:nvPr/>
        </p:nvSpPr>
        <p:spPr>
          <a:xfrm>
            <a:off x="7046976" y="4731471"/>
            <a:ext cx="902208" cy="987064"/>
          </a:xfrm>
          <a:prstGeom prst="hexag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Hexagon 23"/>
          <p:cNvSpPr/>
          <p:nvPr/>
        </p:nvSpPr>
        <p:spPr>
          <a:xfrm>
            <a:off x="7997952" y="4205752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Hexagon 24"/>
          <p:cNvSpPr/>
          <p:nvPr/>
        </p:nvSpPr>
        <p:spPr>
          <a:xfrm>
            <a:off x="8948928" y="4731471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Hexagon 25"/>
          <p:cNvSpPr/>
          <p:nvPr/>
        </p:nvSpPr>
        <p:spPr>
          <a:xfrm>
            <a:off x="6096000" y="5257190"/>
            <a:ext cx="902208" cy="987064"/>
          </a:xfrm>
          <a:prstGeom prst="hexag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Hexagon 26"/>
          <p:cNvSpPr/>
          <p:nvPr/>
        </p:nvSpPr>
        <p:spPr>
          <a:xfrm>
            <a:off x="7046976" y="5782909"/>
            <a:ext cx="902208" cy="987064"/>
          </a:xfrm>
          <a:prstGeom prst="hexag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Hexagon 27"/>
          <p:cNvSpPr/>
          <p:nvPr/>
        </p:nvSpPr>
        <p:spPr>
          <a:xfrm>
            <a:off x="7997952" y="5257190"/>
            <a:ext cx="902208" cy="987064"/>
          </a:xfrm>
          <a:prstGeom prst="hexag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Hexagon 28"/>
          <p:cNvSpPr/>
          <p:nvPr/>
        </p:nvSpPr>
        <p:spPr>
          <a:xfrm>
            <a:off x="8948928" y="5782909"/>
            <a:ext cx="902208" cy="987064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09600" y="6096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  <a:cs typeface="+mj-cs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0"/>
            <a:ext cx="48768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  <a:cs typeface="+mj-cs"/>
              </a:rPr>
              <a:t>Adoption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  <a:cs typeface="+mn-cs"/>
              </a:rPr>
              <a:t>TRADE-OFFS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09600" y="1733550"/>
            <a:ext cx="5314950" cy="609600"/>
          </a:xfrm>
          <a:prstGeom prst="roundRect">
            <a:avLst>
              <a:gd name="adj" fmla="val 7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38200" y="1733550"/>
            <a:ext cx="48577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  <a:cs typeface="+mj-cs"/>
              </a:rPr>
              <a:t>Benefits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571750"/>
            <a:ext cx="5162550" cy="33528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Better decisions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Finds hidden patterns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Automates reporting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67450" y="1733550"/>
            <a:ext cx="5314950" cy="609600"/>
          </a:xfrm>
          <a:prstGeom prst="roundRect">
            <a:avLst>
              <a:gd name="adj" fmla="val 75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733550"/>
            <a:ext cx="48577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  <a:cs typeface="+mj-cs"/>
              </a:rPr>
              <a:t>Risks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571750"/>
            <a:ext cx="5162550" cy="33528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Bad data, bad results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Privacy concerns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  <a:cs typeface="+mn-cs"/>
              </a:rPr>
              <a:t>Skills shortage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Benefits and risks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  <a:cs typeface="+mn-cs"/>
              </a:rPr>
              <a:t>GUIDELINES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09600" y="1893570"/>
            <a:ext cx="3479800" cy="3810000"/>
          </a:xfrm>
          <a:prstGeom prst="roundRect">
            <a:avLst>
              <a:gd name="adj" fmla="val 2189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893570"/>
            <a:ext cx="347980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763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  <a:cs typeface="+mj-cs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Clean first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80% of work is preparation.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56100" y="1893570"/>
            <a:ext cx="3479800" cy="3810000"/>
          </a:xfrm>
          <a:prstGeom prst="roundRect">
            <a:avLst>
              <a:gd name="adj" fmla="val 2189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56100" y="1893570"/>
            <a:ext cx="3479800" cy="571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228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  <a:cs typeface="+mj-cs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Keep it simple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Simple models are easier to trust.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02600" y="1893570"/>
            <a:ext cx="3479800" cy="3810000"/>
          </a:xfrm>
          <a:prstGeom prst="roundRect">
            <a:avLst>
              <a:gd name="adj" fmla="val 2189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102600" y="1893570"/>
            <a:ext cx="3479800" cy="571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69300" y="21602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  <a:cs typeface="+mj-cs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  <a:cs typeface="+mj-cs"/>
              </a:rPr>
              <a:t>Tell a story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One chart, one message.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Best practices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  <a:cs typeface="+mn-cs"/>
              </a:rPr>
              <a:t>PLAN</a:t>
            </a:r>
          </a:p>
        </p:txBody>
      </p:sp>
      <p:sp>
        <p:nvSpPr>
          <p:cNvPr id="4" name="Pentagon 3"/>
          <p:cNvSpPr/>
          <p:nvPr/>
        </p:nvSpPr>
        <p:spPr>
          <a:xfrm>
            <a:off x="609600" y="1924050"/>
            <a:ext cx="2800350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191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  <a:cs typeface="+mj-cs"/>
              </a:rPr>
              <a:t>Week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Learn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Core concepts and a tutorial</a:t>
            </a:r>
          </a:p>
        </p:txBody>
      </p:sp>
      <p:sp>
        <p:nvSpPr>
          <p:cNvPr id="8" name="Chevron 7"/>
          <p:cNvSpPr/>
          <p:nvPr/>
        </p:nvSpPr>
        <p:spPr>
          <a:xfrm>
            <a:off x="3352800" y="1924050"/>
            <a:ext cx="2800350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6766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  <a:cs typeface="+mj-cs"/>
              </a:rPr>
              <a:t>Week 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290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Prototype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Small proof of concept</a:t>
            </a:r>
          </a:p>
        </p:txBody>
      </p:sp>
      <p:sp>
        <p:nvSpPr>
          <p:cNvPr id="12" name="Chevron 11"/>
          <p:cNvSpPr/>
          <p:nvPr/>
        </p:nvSpPr>
        <p:spPr>
          <a:xfrm>
            <a:off x="6096000" y="1924050"/>
            <a:ext cx="2800350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98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  <a:cs typeface="+mj-cs"/>
              </a:rPr>
              <a:t>Week 3–4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722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Pilot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1722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One real use case</a:t>
            </a:r>
          </a:p>
        </p:txBody>
      </p:sp>
      <p:sp>
        <p:nvSpPr>
          <p:cNvPr id="16" name="Chevron 15"/>
          <p:cNvSpPr/>
          <p:nvPr/>
        </p:nvSpPr>
        <p:spPr>
          <a:xfrm>
            <a:off x="8839200" y="1924050"/>
            <a:ext cx="2800350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1630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  <a:cs typeface="+mj-cs"/>
              </a:rPr>
              <a:t>Month 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9154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  <a:cs typeface="+mn-cs"/>
              </a:rPr>
              <a:t>Scale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9154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  <a:cs typeface="+mn-cs"/>
              </a:rPr>
              <a:t>Standards, monitoring, training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  <a:cs typeface="+mj-cs"/>
              </a:rPr>
              <a:t>Getting started roadmap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09600" y="52006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  <a:cs typeface="+mn-cs"/>
              </a:rPr>
              <a:t>Presenter Name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548640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  <a:cs typeface="+mn-cs"/>
              </a:rPr>
              <a:t>hello@yourdomain.in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1" i="0">
                <a:solidFill>
                  <a:schemeClr val="tx1"/>
                </a:solidFill>
                <a:latin typeface="+mj-lt"/>
                <a:cs typeface="+mj-cs"/>
              </a:rPr>
              <a:t>Questions?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  <a:cs typeface="+mn-cs"/>
              </a:rPr>
              <a:t>Thanks for your time.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tech-502">
  <a:themeElements>
    <a:clrScheme name="Morphiq tech-502">
      <a:dk1>
        <a:srgbClr val="F5F0FF"/>
      </a:dk1>
      <a:lt1>
        <a:srgbClr val="1F0F3D"/>
      </a:lt1>
      <a:dk2>
        <a:srgbClr val="B9ACD9"/>
      </a:dk2>
      <a:lt2>
        <a:srgbClr val="2D1A55"/>
      </a:lt2>
      <a:accent1>
        <a:srgbClr val="F5C542"/>
      </a:accent1>
      <a:accent2>
        <a:srgbClr val="F5F0FF"/>
      </a:accent2>
      <a:accent3>
        <a:srgbClr val="FF6F91"/>
      </a:accent3>
      <a:accent4>
        <a:srgbClr val="5BC0EB"/>
      </a:accent4>
      <a:accent5>
        <a:srgbClr val="46303E"/>
      </a:accent5>
      <a:accent6>
        <a:srgbClr val="41335C"/>
      </a:accent6>
      <a:hlink>
        <a:srgbClr val="F5C542"/>
      </a:hlink>
      <a:folHlink>
        <a:srgbClr val="F5F0FF"/>
      </a:folHlink>
    </a:clrScheme>
    <a:fontScheme name="Morphiq tech-502">
      <a:majorFont>
        <a:latin typeface="Poppins"/>
        <a:ea typeface=""/>
        <a:cs typeface="Poppins"/>
      </a:majorFont>
      <a:minorFont>
        <a:latin typeface="Poppins"/>
        <a:ea typeface=""/>
        <a:cs typeface="Poppi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 Science Essentials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