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</c:v>
                </c:pt>
                <c:pt idx="1">
                  <c:v>17</c:v>
                </c:pt>
                <c:pt idx="2">
                  <c:v>26</c:v>
                </c:pt>
                <c:pt idx="3">
                  <c:v>35</c:v>
                </c:pt>
                <c:pt idx="4">
                  <c:v>45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33550"/>
            <a:ext cx="109728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ounded Rectangle 1"/>
          <p:cNvSpPr/>
          <p:nvPr/>
        </p:nvSpPr>
        <p:spPr>
          <a:xfrm>
            <a:off x="10248900" y="247650"/>
            <a:ext cx="571500" cy="152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ounded Rectangle 2"/>
          <p:cNvSpPr/>
          <p:nvPr/>
        </p:nvSpPr>
        <p:spPr>
          <a:xfrm>
            <a:off x="10896600" y="247650"/>
            <a:ext cx="685800" cy="152400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EDGE AI ON DEVICES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ounded Rectangle 3"/>
          <p:cNvSpPr/>
          <p:nvPr/>
        </p:nvSpPr>
        <p:spPr>
          <a:xfrm>
            <a:off x="609600" y="609600"/>
            <a:ext cx="10972800" cy="5638800"/>
          </a:xfrm>
          <a:prstGeom prst="roundRect">
            <a:avLst>
              <a:gd name="adj" fmla="val 4729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5" name="Connector 4"/>
          <p:cNvCxnSpPr/>
          <p:nvPr/>
        </p:nvCxnSpPr>
        <p:spPr>
          <a:xfrm>
            <a:off x="7389423" y="1478280"/>
            <a:ext cx="176022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9149647" y="1185672"/>
            <a:ext cx="292608" cy="29260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42255" y="1185672"/>
            <a:ext cx="149993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899325" y="1142810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346560" y="143541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7617468" y="1965960"/>
            <a:ext cx="161358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231049" y="1965960"/>
            <a:ext cx="292608" cy="29260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523657" y="2258568"/>
            <a:ext cx="140535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886146" y="2215706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574605" y="192309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069551" y="2453640"/>
            <a:ext cx="126490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>
            <a:off x="9334460" y="2453640"/>
            <a:ext cx="292608" cy="29260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627068" y="2746248"/>
            <a:ext cx="98381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568022" y="2703386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026688" y="241077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8416616" y="2941320"/>
            <a:ext cx="121633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632946" y="2941320"/>
            <a:ext cx="292608" cy="29260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925554" y="3233928"/>
            <a:ext cx="534107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416798" y="319106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373753" y="289845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244046" y="3429000"/>
            <a:ext cx="843570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>
            <a:off x="9087616" y="3429000"/>
            <a:ext cx="292608" cy="29260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380224" y="3721608"/>
            <a:ext cx="1585695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923057" y="3678746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201183" y="33861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7737183" y="3916680"/>
            <a:ext cx="141071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 flipV="1">
            <a:off x="9147894" y="3624072"/>
            <a:ext cx="292608" cy="29260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440502" y="3624072"/>
            <a:ext cx="1204959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0602598" y="3581210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7694320" y="387381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7542537" y="4404360"/>
            <a:ext cx="1330333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>
            <a:off x="8872870" y="4404360"/>
            <a:ext cx="292608" cy="292608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165478" y="4696968"/>
            <a:ext cx="176264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885256" y="4654106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7499674" y="436149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8339613" y="4892040"/>
            <a:ext cx="7326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>
            <a:off x="9072272" y="4892040"/>
            <a:ext cx="292608" cy="292608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364880" y="5184648"/>
            <a:ext cx="621324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9943341" y="5141786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296751" y="484917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433605" y="5379720"/>
            <a:ext cx="116187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595475" y="5087112"/>
            <a:ext cx="292608" cy="292608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888083" y="5087112"/>
            <a:ext cx="518381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363602" y="5044249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390742" y="533685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8753094" y="2923794"/>
            <a:ext cx="1010412" cy="1010412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8955176" y="3125876"/>
            <a:ext cx="606247" cy="606247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8955176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8955176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157259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157259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359341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359341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9561424" y="2790444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9561424" y="3934206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1085850" y="108585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1"/>
                </a:solidFill>
                <a:latin typeface="+mn-lt"/>
              </a:rPr>
              <a:t>TECH TALK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1085850" y="5295900"/>
            <a:ext cx="5486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0">
                <a:solidFill>
                  <a:schemeClr val="bg1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5850" y="1524000"/>
            <a:ext cx="5730240" cy="27622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5800" b="1" i="0">
                <a:solidFill>
                  <a:schemeClr val="bg1"/>
                </a:solidFill>
                <a:latin typeface="+mj-lt"/>
              </a:rPr>
              <a:t>Edge AI on Devices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85850" y="4381500"/>
            <a:ext cx="548640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Running AI models on phones and sensors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733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62100" y="1733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562100" y="2486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09600" y="2495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2100" y="2495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562100" y="3248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09600" y="3257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62100" y="3257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562100" y="4010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09600" y="40195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62100" y="4019550"/>
            <a:ext cx="658368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2100" y="4772025"/>
            <a:ext cx="10020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42148" y="1733550"/>
            <a:ext cx="3540252" cy="2933700"/>
          </a:xfrm>
          <a:prstGeom prst="roundRect">
            <a:avLst>
              <a:gd name="adj" fmla="val 454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02674" y="29870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5634" y="27432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7398" y="3566160"/>
            <a:ext cx="334975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9600" y="609600"/>
            <a:ext cx="95250" cy="5638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181100" y="990600"/>
            <a:ext cx="8778240" cy="41148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5600" b="1" i="0">
                <a:solidFill>
                  <a:schemeClr val="tx1"/>
                </a:solidFill>
                <a:latin typeface="+mj-lt"/>
              </a:rPr>
              <a:t>The fastest AI is the one that never leaves your device.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81100" y="53911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INTRODUCTION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41920" y="1733550"/>
            <a:ext cx="3840480" cy="4267200"/>
          </a:xfrm>
          <a:prstGeom prst="roundRect">
            <a:avLst>
              <a:gd name="adj" fmla="val 347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8620" y="2000250"/>
            <a:ext cx="330708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2"/>
                </a:solidFill>
                <a:latin typeface="+mn-lt"/>
              </a:rPr>
              <a:t>KEY IDEA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8620" y="2400300"/>
            <a:ext cx="3307080" cy="3314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Quantised models can be four times smaller.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790700"/>
            <a:ext cx="6583680" cy="42100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Edge AI runs models directly on devices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It cuts latency and keeps data private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Used in phones, cameras, cars and factories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Small, efficient models make it possible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ARCHITECTURE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98834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98834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71600" y="1733550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Train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882896" y="1733550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 the cloud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333500" y="2776538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Rounded Rectangle 8"/>
          <p:cNvSpPr/>
          <p:nvPr/>
        </p:nvSpPr>
        <p:spPr>
          <a:xfrm>
            <a:off x="609600" y="303133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9600" y="303133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71600" y="2776538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Compress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82896" y="2776538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Prune and quantise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333500" y="3819525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Rounded Rectangle 13"/>
          <p:cNvSpPr/>
          <p:nvPr/>
        </p:nvSpPr>
        <p:spPr>
          <a:xfrm>
            <a:off x="609600" y="407431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" y="407431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371600" y="3819525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Deploy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82896" y="3819525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To the device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333500" y="4862512"/>
            <a:ext cx="10248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9" name="Rounded Rectangle 18"/>
          <p:cNvSpPr/>
          <p:nvPr/>
        </p:nvSpPr>
        <p:spPr>
          <a:xfrm>
            <a:off x="609600" y="511730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09600" y="511730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371600" y="4862512"/>
            <a:ext cx="3291840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Update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82896" y="4862512"/>
            <a:ext cx="6707886" cy="10429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Over the air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STACK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09600" y="1733550"/>
          <a:ext cx="109728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657600"/>
                <a:gridCol w="3657600"/>
                <a:gridCol w="36576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Mobile and embedded runtimes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Optimised inference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Hardware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NPUs, GPUs, MCUs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Match to power budget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Techniques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Quantisation, pruning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Smaller, faster models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09600" y="438150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TRENDS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09600" y="1733550"/>
          <a:ext cx="6803136" cy="39814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93736" y="1828800"/>
            <a:ext cx="3788664" cy="36957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5810250"/>
            <a:ext cx="109728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APPLICATIONS</a:t>
            </a:r>
          </a:p>
        </p:txBody>
      </p:sp>
      <p:sp>
        <p:nvSpPr>
          <p:cNvPr id="4" name="Image placeholder (right-click &gt; Format Shape &gt; Picture fill)"/>
          <p:cNvSpPr/>
          <p:nvPr/>
        </p:nvSpPr>
        <p:spPr>
          <a:xfrm>
            <a:off x="6096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Freeform 4"/>
          <p:cNvSpPr/>
          <p:nvPr/>
        </p:nvSpPr>
        <p:spPr>
          <a:xfrm>
            <a:off x="17928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25786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048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Smartphones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096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Photo and voice features</a:t>
            </a:r>
          </a:p>
        </p:txBody>
      </p:sp>
      <p:sp>
        <p:nvSpPr>
          <p:cNvPr id="10" name="Image placeholder (right-click &gt; Format Shape &gt; Picture fill)"/>
          <p:cNvSpPr/>
          <p:nvPr/>
        </p:nvSpPr>
        <p:spPr>
          <a:xfrm>
            <a:off x="43307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55139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2997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259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307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Security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307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On-camera detection</a:t>
            </a:r>
          </a:p>
        </p:txBody>
      </p:sp>
      <p:sp>
        <p:nvSpPr>
          <p:cNvPr id="16" name="Image placeholder (right-click &gt; Format Shape &gt; Picture fill)"/>
          <p:cNvSpPr/>
          <p:nvPr/>
        </p:nvSpPr>
        <p:spPr>
          <a:xfrm>
            <a:off x="8051800" y="1733550"/>
            <a:ext cx="3530600" cy="2645664"/>
          </a:xfrm>
          <a:prstGeom prst="roundRect">
            <a:avLst>
              <a:gd name="adj" fmla="val 504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235054" y="2852666"/>
            <a:ext cx="1164092" cy="465637"/>
          </a:xfrm>
          <a:custGeom>
            <a:avLst/>
            <a:gdLst/>
            <a:ahLst/>
            <a:cxnLst/>
            <a:rect l="l" t="t" r="r" b="b"/>
            <a:pathLst>
              <a:path w="1164092" h="465637">
                <a:moveTo>
                  <a:pt x="0" y="465637"/>
                </a:moveTo>
                <a:lnTo>
                  <a:pt x="436534" y="0"/>
                </a:lnTo>
                <a:lnTo>
                  <a:pt x="698455" y="291023"/>
                </a:lnTo>
                <a:lnTo>
                  <a:pt x="843967" y="145511"/>
                </a:lnTo>
                <a:lnTo>
                  <a:pt x="1164092" y="46563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020816" y="2619847"/>
            <a:ext cx="221178" cy="22117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47050" y="3405610"/>
            <a:ext cx="33401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51800" y="4531614"/>
            <a:ext cx="35306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Industry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51800" y="4874514"/>
            <a:ext cx="3530600" cy="1126236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Defect inspection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TRADE-OFFS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7630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300" y="2457450"/>
            <a:ext cx="4191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7630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Low latency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Privacy by design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1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Works offline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733550"/>
            <a:ext cx="5314950" cy="426720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34150" y="1981200"/>
            <a:ext cx="4781550" cy="419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Risks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34150" y="2457450"/>
            <a:ext cx="41910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34150" y="2686050"/>
            <a:ext cx="4781550" cy="30861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Limited compute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Model updates are harder</a:t>
            </a:r>
          </a:p>
          <a:p>
            <a:pPr marL="373380" indent="-373380">
              <a:lnSpc>
                <a:spcPct val="120000"/>
              </a:lnSpc>
              <a:spcAft>
                <a:spcPts val="1155"/>
              </a:spcAft>
              <a:buClr>
                <a:schemeClr val="accent2"/>
              </a:buClr>
              <a:buFont typeface="Arial"/>
              <a:buChar char="•"/>
            </a:pPr>
            <a:r>
              <a:rPr sz="2100" b="0" i="0">
                <a:solidFill>
                  <a:schemeClr val="tx1"/>
                </a:solidFill>
                <a:latin typeface="+mn-lt"/>
              </a:rPr>
              <a:t>Battery impact</a:t>
            </a:r>
          </a:p>
        </p:txBody>
      </p:sp>
      <p:sp>
        <p:nvSpPr>
          <p:cNvPr id="12" name="Oval 11"/>
          <p:cNvSpPr/>
          <p:nvPr/>
        </p:nvSpPr>
        <p:spPr>
          <a:xfrm>
            <a:off x="5829300" y="3600450"/>
            <a:ext cx="533400" cy="53340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829300" y="3600450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>
                <a:solidFill>
                  <a:schemeClr val="tx1"/>
                </a:solidFill>
                <a:latin typeface="+mj-lt"/>
              </a:rPr>
              <a:t>vs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09600" y="476250"/>
            <a:ext cx="109728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2"/>
                </a:solidFill>
                <a:latin typeface="+mn-lt"/>
              </a:rPr>
              <a:t>GUIDELINES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09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56310" y="224028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Measure first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6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Profile on real devices.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61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02810" y="2240280"/>
            <a:ext cx="373380" cy="373380"/>
          </a:xfrm>
          <a:prstGeom prst="diamond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228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Compress smartly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228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accuracy after.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102600" y="1893570"/>
            <a:ext cx="3479800" cy="3810000"/>
          </a:xfrm>
          <a:prstGeom prst="roundRect">
            <a:avLst>
              <a:gd name="adj" fmla="val 3832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49310" y="2240280"/>
            <a:ext cx="373380" cy="373380"/>
          </a:xfrm>
          <a:prstGeom prst="triangl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69300" y="2979420"/>
            <a:ext cx="29464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Plan updates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9300" y="3741420"/>
            <a:ext cx="29464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Version your models.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04850"/>
            <a:ext cx="109728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09600" y="52006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48640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504">
  <a:themeElements>
    <a:clrScheme name="Morphiq tech-504">
      <a:dk1>
        <a:srgbClr val="1B1B1B"/>
      </a:dk1>
      <a:lt1>
        <a:srgbClr val="FAF7F0"/>
      </a:lt1>
      <a:dk2>
        <a:srgbClr val="5E5A52"/>
      </a:dk2>
      <a:lt2>
        <a:srgbClr val="EFE9DC"/>
      </a:lt2>
      <a:accent1>
        <a:srgbClr val="C8553D"/>
      </a:accent1>
      <a:accent2>
        <a:srgbClr val="2B4C7E"/>
      </a:accent2>
      <a:accent3>
        <a:srgbClr val="E3B23C"/>
      </a:accent3>
      <a:accent4>
        <a:srgbClr val="6B8F71"/>
      </a:accent4>
      <a:accent5>
        <a:srgbClr val="F1DAD0"/>
      </a:accent5>
      <a:accent6>
        <a:srgbClr val="D6D4CE"/>
      </a:accent6>
      <a:hlink>
        <a:srgbClr val="C8553D"/>
      </a:hlink>
      <a:folHlink>
        <a:srgbClr val="2B4C7E"/>
      </a:folHlink>
    </a:clrScheme>
    <a:fontScheme name="Morphiq tech-504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Edge AI on Devices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