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44</c:v>
                </c:pt>
                <c:pt idx="2">
                  <c:v>52</c:v>
                </c:pt>
                <c:pt idx="3">
                  <c:v>63</c:v>
                </c:pt>
                <c:pt idx="4">
                  <c:v>71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Gear 9 3"/>
          <p:cNvSpPr/>
          <p:nvPr/>
        </p:nvSpPr>
        <p:spPr>
          <a:xfrm>
            <a:off x="8193024" y="850392"/>
            <a:ext cx="2381098" cy="2381098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50219" y="1707587"/>
            <a:ext cx="666707" cy="66670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10046208" y="2125980"/>
            <a:ext cx="1615745" cy="1615745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627876" y="2707648"/>
            <a:ext cx="452409" cy="45240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10241280" y="340157"/>
            <a:ext cx="1190549" cy="1190549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669878" y="768754"/>
            <a:ext cx="333354" cy="33335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609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SECURITY AWARENESS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09600" y="5695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672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72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248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248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999744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200" b="1" i="0">
                <a:solidFill>
                  <a:schemeClr val="tx1"/>
                </a:solidFill>
                <a:latin typeface="+mj-lt"/>
              </a:rPr>
              <a:t>Cybersecurity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Protecting people, devices and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Most breaches start with one click on the wrong link.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Enable two-factor authentication on every important account.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Cyber attacks target individuals and organisations of every size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Phishing, weak passwords and unpatched devices are the top risks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Simple habits prevent most incidents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Security is everyone's job, not just IT's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Identify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your assets and data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Protect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Passwords, updates, backups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Detect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Monitor for unusual activity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Respond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Report and recover quickly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Awareness and good habits.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Policies and incident response.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Technology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Firewalls, antivirus, encryption.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Identity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Password managers, 2FA 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Unique password per site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Devices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Antivirus, auto-updates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Patch within days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Encrypted backups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Test restores regularly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Phishing defence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Spot fake emails and links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Safe remote 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VPN and secure Wi-Fi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protection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Backups and encryption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Prevents costly incidents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Builds customer trust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Meets compliance needs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ongoing effort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Users find rules inconvenient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Threats keep evolving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Think before clicking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sender and links.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Update everything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Phones, laptops and apps.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Back 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Follow the 3-2-1 rule.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Oval 7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Oval 15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693152" y="1371600"/>
            <a:ext cx="3072384" cy="3072384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99210" y="2477658"/>
            <a:ext cx="860268" cy="86026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777984" y="3429000"/>
            <a:ext cx="2084832" cy="2084832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528524" y="4179540"/>
            <a:ext cx="583753" cy="58375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997440" y="548640"/>
            <a:ext cx="1536192" cy="1536192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50469" y="1101669"/>
            <a:ext cx="430134" cy="43013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05">
  <a:themeElements>
    <a:clrScheme name="Morphiq tech-505">
      <a:dk1>
        <a:srgbClr val="F2F2EE"/>
      </a:dk1>
      <a:lt1>
        <a:srgbClr val="0F1112"/>
      </a:lt1>
      <a:dk2>
        <a:srgbClr val="A7ABA6"/>
      </a:dk2>
      <a:lt2>
        <a:srgbClr val="1B1E20"/>
      </a:lt2>
      <a:accent1>
        <a:srgbClr val="C6F432"/>
      </a:accent1>
      <a:accent2>
        <a:srgbClr val="FFFFFF"/>
      </a:accent2>
      <a:accent3>
        <a:srgbClr val="6E7BFF"/>
      </a:accent3>
      <a:accent4>
        <a:srgbClr val="FF6B5B"/>
      </a:accent4>
      <a:accent5>
        <a:srgbClr val="303A18"/>
      </a:accent5>
      <a:accent6>
        <a:srgbClr val="333535"/>
      </a:accent6>
      <a:hlink>
        <a:srgbClr val="C6F432"/>
      </a:hlink>
      <a:folHlink>
        <a:srgbClr val="FFFFFF"/>
      </a:folHlink>
    </a:clrScheme>
    <a:fontScheme name="Morphiq tech-505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Cybersecurity Basics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