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17</c:v>
                </c:pt>
                <c:pt idx="2">
                  <c:v>26</c:v>
                </c:pt>
                <c:pt idx="3">
                  <c:v>35</c:v>
                </c:pt>
                <c:pt idx="4">
                  <c:v>45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8300061" y="1453896"/>
            <a:ext cx="1128221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9428282" y="1157630"/>
            <a:ext cx="296266" cy="296266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9724548" y="1157630"/>
            <a:ext cx="139891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9" name="Oval 8"/>
          <p:cNvSpPr/>
          <p:nvPr/>
        </p:nvSpPr>
        <p:spPr>
          <a:xfrm>
            <a:off x="11080600" y="111476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257198" y="1411034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1" name="Connector 10"/>
          <p:cNvCxnSpPr/>
          <p:nvPr/>
        </p:nvCxnSpPr>
        <p:spPr>
          <a:xfrm>
            <a:off x="8581986" y="1947672"/>
            <a:ext cx="105647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638459" y="1947672"/>
            <a:ext cx="296266" cy="296266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934725" y="2243938"/>
            <a:ext cx="59473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0486599" y="2201075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539124" y="1904810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7727909" y="2441448"/>
            <a:ext cx="102283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8750746" y="2441448"/>
            <a:ext cx="296266" cy="296266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9047012" y="2737714"/>
            <a:ext cx="90458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9908736" y="2694851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85047" y="2398586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7918506" y="2935224"/>
            <a:ext cx="1288465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206971" y="2935224"/>
            <a:ext cx="296266" cy="296266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9503237" y="3231490"/>
            <a:ext cx="161527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4" name="Oval 23"/>
          <p:cNvSpPr/>
          <p:nvPr/>
        </p:nvSpPr>
        <p:spPr>
          <a:xfrm>
            <a:off x="11075645" y="3188627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875644" y="2892362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6" name="Connector 25"/>
          <p:cNvCxnSpPr/>
          <p:nvPr/>
        </p:nvCxnSpPr>
        <p:spPr>
          <a:xfrm>
            <a:off x="7555525" y="3429000"/>
            <a:ext cx="122636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 flipV="1">
            <a:off x="8781885" y="3132734"/>
            <a:ext cx="296265" cy="296266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9078150" y="3132734"/>
            <a:ext cx="675663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9" name="Oval 28"/>
          <p:cNvSpPr/>
          <p:nvPr/>
        </p:nvSpPr>
        <p:spPr>
          <a:xfrm>
            <a:off x="9710951" y="3089872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512663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8294291" y="3922776"/>
            <a:ext cx="93514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 flipV="1">
            <a:off x="9229431" y="3626510"/>
            <a:ext cx="296266" cy="296266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9525697" y="3626510"/>
            <a:ext cx="1684032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4" name="Oval 33"/>
          <p:cNvSpPr/>
          <p:nvPr/>
        </p:nvSpPr>
        <p:spPr>
          <a:xfrm>
            <a:off x="11166866" y="358364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251428" y="3879913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6" name="Connector 35"/>
          <p:cNvCxnSpPr/>
          <p:nvPr/>
        </p:nvCxnSpPr>
        <p:spPr>
          <a:xfrm>
            <a:off x="7804074" y="4416552"/>
            <a:ext cx="144868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 flipV="1">
            <a:off x="9252756" y="4120286"/>
            <a:ext cx="296265" cy="296266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9549021" y="4120286"/>
            <a:ext cx="182413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9" name="Oval 38"/>
          <p:cNvSpPr/>
          <p:nvPr/>
        </p:nvSpPr>
        <p:spPr>
          <a:xfrm>
            <a:off x="11330295" y="4077424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761211" y="4373690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1" name="Connector 40"/>
          <p:cNvCxnSpPr/>
          <p:nvPr/>
        </p:nvCxnSpPr>
        <p:spPr>
          <a:xfrm>
            <a:off x="7676836" y="4910328"/>
            <a:ext cx="158340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 flipV="1">
            <a:off x="9260237" y="4614062"/>
            <a:ext cx="296266" cy="296266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9556503" y="4614062"/>
            <a:ext cx="111466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4" name="Oval 43"/>
          <p:cNvSpPr/>
          <p:nvPr/>
        </p:nvSpPr>
        <p:spPr>
          <a:xfrm>
            <a:off x="10628309" y="4571200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633974" y="4867466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6" name="Connector 45"/>
          <p:cNvCxnSpPr/>
          <p:nvPr/>
        </p:nvCxnSpPr>
        <p:spPr>
          <a:xfrm>
            <a:off x="7771772" y="5404104"/>
            <a:ext cx="114375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 flipV="1">
            <a:off x="8915523" y="5107838"/>
            <a:ext cx="296265" cy="296266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211788" y="5107838"/>
            <a:ext cx="15263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9" name="Oval 48"/>
          <p:cNvSpPr/>
          <p:nvPr/>
        </p:nvSpPr>
        <p:spPr>
          <a:xfrm>
            <a:off x="10695255" y="506497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28909" y="5361242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922258" y="2864358"/>
            <a:ext cx="1129284" cy="1129284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9148115" y="3090215"/>
            <a:ext cx="677570" cy="677570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148115" y="273100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48115" y="399364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373972" y="273100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73972" y="399364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599828" y="273100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99828" y="399364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825685" y="273100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9825685" y="399364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33400" y="6286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bg1"/>
                </a:solidFill>
                <a:latin typeface="+mn-lt"/>
              </a:rPr>
              <a:t>TECH TALK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3340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PRESENTED BY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340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07772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DATE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207772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bg1"/>
                </a:solidFill>
                <a:latin typeface="+mn-lt"/>
              </a:rPr>
              <a:t>2026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622040" y="58864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bg1"/>
                </a:solidFill>
                <a:latin typeface="+mn-lt"/>
              </a:rPr>
              <a:t>CONTACT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22040" y="60769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bg1"/>
                </a:solidFill>
                <a:latin typeface="+mj-lt"/>
              </a:rPr>
              <a:t>Edge AI on Devices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Running AI models on phones and sensors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0300" y="16573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38900" y="18478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334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0300" y="3981450"/>
            <a:ext cx="5448300" cy="2095500"/>
          </a:xfrm>
          <a:prstGeom prst="roundRect">
            <a:avLst>
              <a:gd name="adj" fmla="val 636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81600"/>
            <a:ext cx="49911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0" i="0">
                <a:solidFill>
                  <a:schemeClr val="tx1"/>
                </a:solidFill>
                <a:latin typeface="+mj-lt"/>
              </a:rPr>
              <a:t>The fastest AI is the one that never leaves your device.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Quantised models can be four times smaller.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AI runs models directly on devices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cuts latency and keeps data private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phones, cameras, cars and factories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Small, efficient models make it possible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 the cloud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Compress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Prune and quantise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 the device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Update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 the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Small, efficient networks.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Hardware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NPUs and microcontrollers.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Tooling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Converters and runtimes.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and embedded 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Optimised inference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Hardware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NPUs, GPUs, MCUs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power budget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Techniques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Quantisation, pruning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Smaller, faster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Smartphones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Photo and voice features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On-camera detection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Defect inspection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5" name="Rectangle 4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 latency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by design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offline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301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Limited compute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Model updates are harder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impact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first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Profile on real devices.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Compress smartly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accuracy after.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Version your models.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8" name="Oval 7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6" name="Oval 15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6">
  <a:themeElements>
    <a:clrScheme name="Morphiq tech-506">
      <a:dk1>
        <a:srgbClr val="F5F1E6"/>
      </a:dk1>
      <a:lt1>
        <a:srgbClr val="0E1424"/>
      </a:lt1>
      <a:dk2>
        <a:srgbClr val="A9AFC2"/>
      </a:dk2>
      <a:lt2>
        <a:srgbClr val="182036"/>
      </a:lt2>
      <a:accent1>
        <a:srgbClr val="D4AF37"/>
      </a:accent1>
      <a:accent2>
        <a:srgbClr val="E8D8A8"/>
      </a:accent2>
      <a:accent3>
        <a:srgbClr val="5B7DB1"/>
      </a:accent3>
      <a:accent4>
        <a:srgbClr val="B5503C"/>
      </a:accent4>
      <a:accent5>
        <a:srgbClr val="323027"/>
      </a:accent5>
      <a:accent6>
        <a:srgbClr val="333743"/>
      </a:accent6>
      <a:hlink>
        <a:srgbClr val="D4AF37"/>
      </a:hlink>
      <a:folHlink>
        <a:srgbClr val="E8D8A8"/>
      </a:folHlink>
    </a:clrScheme>
    <a:fontScheme name="Morphiq tech-506">
      <a:majorFont>
        <a:latin typeface="Archivo Black"/>
        <a:ea typeface=""/>
        <a:cs typeface=""/>
      </a:majorFont>
      <a:minorFont>
        <a:latin typeface="Ar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AI on Devices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