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Teams using it (%)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Sheet1!$A$2:$A$6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18</c:v>
                </c:pt>
                <c:pt idx="1">
                  <c:v>24</c:v>
                </c:pt>
                <c:pt idx="2">
                  <c:v>31</c:v>
                </c:pt>
                <c:pt idx="3">
                  <c:v>38</c:v>
                </c:pt>
                <c:pt idx="4">
                  <c:v>46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ROBOTICS AND AUTOMATION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ROBOTICS AND AUTOMATION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ROBOTICS AND AUTOMATION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ROBOTICS AND AUTOMATION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chemeClr val="accent1">
                <a:tint val="100000"/>
                <a:shade val="100000"/>
                <a:satMod val="130000"/>
              </a:schemeClr>
            </a:gs>
            <a:gs pos="100000">
              <a:schemeClr val="accent2">
                <a:tint val="50000"/>
                <a:shade val="100000"/>
                <a:satMod val="350000"/>
              </a:schemeClr>
            </a:gs>
          </a:gsLst>
          <a:lin scaled="0" ang="189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4" name="Gear 9 3"/>
          <p:cNvSpPr/>
          <p:nvPr/>
        </p:nvSpPr>
        <p:spPr>
          <a:xfrm>
            <a:off x="8105242" y="1783080"/>
            <a:ext cx="2457907" cy="2457907"/>
          </a:xfrm>
          <a:prstGeom prst="gear9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990088" y="2667927"/>
            <a:ext cx="688214" cy="688214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Gear 6 5"/>
          <p:cNvSpPr/>
          <p:nvPr/>
        </p:nvSpPr>
        <p:spPr>
          <a:xfrm>
            <a:off x="9773107" y="3429000"/>
            <a:ext cx="1667866" cy="1667866"/>
          </a:xfrm>
          <a:prstGeom prst="gear6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373539" y="4029432"/>
            <a:ext cx="467002" cy="467002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Gear 6 7"/>
          <p:cNvSpPr/>
          <p:nvPr/>
        </p:nvSpPr>
        <p:spPr>
          <a:xfrm>
            <a:off x="9948672" y="1124712"/>
            <a:ext cx="1228954" cy="1228954"/>
          </a:xfrm>
          <a:prstGeom prst="gear6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391095" y="1567135"/>
            <a:ext cx="344107" cy="344107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857250"/>
            <a:ext cx="7620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bg1"/>
                </a:solidFill>
                <a:latin typeface="+mn-lt"/>
              </a:rPr>
              <a:t>TECHNICAL SEMINAR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5715000"/>
            <a:ext cx="6705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bg1"/>
                </a:solidFill>
                <a:latin typeface="+mn-lt"/>
              </a:rPr>
              <a:t>Presenter Name   ·   2026   ·   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619250"/>
            <a:ext cx="682752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8000" b="1" i="0">
                <a:solidFill>
                  <a:schemeClr val="bg1"/>
                </a:solidFill>
                <a:latin typeface="+mj-lt"/>
              </a:rPr>
              <a:t>Robotics and Automation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667250"/>
            <a:ext cx="60960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bg1"/>
                </a:solidFill>
                <a:latin typeface="+mn-lt"/>
              </a:rPr>
              <a:t>Machines that sense, decide and act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62000" y="1885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14500" y="1885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714500" y="2638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762000" y="2647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14500" y="2647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Architecture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714500" y="3400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762000" y="3409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14500" y="3409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Trends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714500" y="4162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762000" y="4171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14500" y="4171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Adoption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714500" y="4924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7993380" y="1885950"/>
            <a:ext cx="3436620" cy="2933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02090" y="31394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25050" y="28956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88630" y="3718560"/>
            <a:ext cx="32461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333500" y="1333500"/>
            <a:ext cx="95250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Robots take on the dull, dirty and dangerous work.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86000" y="4953000"/>
            <a:ext cx="76200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Why it matters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696200" y="1885950"/>
            <a:ext cx="373380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62900" y="2152650"/>
            <a:ext cx="3200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62900" y="2552700"/>
            <a:ext cx="3200400" cy="3009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Collaborative robots now work safely beside people.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6400800" cy="3905250"/>
          </a:xfrm>
        </p:spPr>
        <p:txBody>
          <a:bodyPr wrap="square" lIns="0" rIns="0" tIns="0" bIns="0">
            <a:normAutofit/>
          </a:bodyPr>
          <a:lstStyle/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●"/>
            </a:pPr>
            <a:r>
              <a:rPr sz="2450" b="0" i="0">
                <a:solidFill>
                  <a:schemeClr val="tx1"/>
                </a:solidFill>
                <a:latin typeface="+mn-lt"/>
              </a:rPr>
              <a:t>Robots combine sensors, controllers and actuators</a:t>
            </a:r>
          </a:p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●"/>
            </a:pPr>
            <a:r>
              <a:rPr sz="2450" b="0" i="0">
                <a:solidFill>
                  <a:schemeClr val="tx1"/>
                </a:solidFill>
                <a:latin typeface="+mn-lt"/>
              </a:rPr>
              <a:t>Automation ranges from simple arms to autonomous vehicles</a:t>
            </a:r>
          </a:p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●"/>
            </a:pPr>
            <a:r>
              <a:rPr sz="2450" b="0" i="0">
                <a:solidFill>
                  <a:schemeClr val="tx1"/>
                </a:solidFill>
                <a:latin typeface="+mn-lt"/>
              </a:rPr>
              <a:t>Used in factories, warehouses, hospitals and homes</a:t>
            </a:r>
          </a:p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●"/>
            </a:pPr>
            <a:r>
              <a:rPr sz="2450" b="0" i="0">
                <a:solidFill>
                  <a:schemeClr val="tx1"/>
                </a:solidFill>
                <a:latin typeface="+mn-lt"/>
              </a:rPr>
              <a:t>Safety and reskilling are key considerations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Architecture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62000" y="2102644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21026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24000" y="1885950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Sense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37760" y="1885950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Cameras and sensors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485900" y="2852738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ectangle 8"/>
          <p:cNvSpPr/>
          <p:nvPr/>
        </p:nvSpPr>
        <p:spPr>
          <a:xfrm>
            <a:off x="762000" y="3069431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30694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24000" y="2852738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Plan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37760" y="2852738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Path and task planning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85900" y="3819525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ectangle 13"/>
          <p:cNvSpPr/>
          <p:nvPr/>
        </p:nvSpPr>
        <p:spPr>
          <a:xfrm>
            <a:off x="762000" y="4036219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62000" y="40362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24000" y="3819525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Act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37760" y="3819525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Motors and grippers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85900" y="4786312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ectangle 18"/>
          <p:cNvSpPr/>
          <p:nvPr/>
        </p:nvSpPr>
        <p:spPr>
          <a:xfrm>
            <a:off x="762000" y="5003006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62000" y="50030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24000" y="4786312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Learn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37760" y="4786312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Improve with data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Mechanics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Arms, wheels and grippers.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Electronics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Sensors and controllers.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Software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Control, vision and AI.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Core components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1885950"/>
          <a:ext cx="106680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556000"/>
                <a:gridCol w="3556000"/>
                <a:gridCol w="3556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Layer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Popular choices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Notes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Controllers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Microcontrollers, PLCs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Real-time control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Software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ROS, simulation tools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Open-source frameworks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Sensors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Lidar, cameras, IMUs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Perception stack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4533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Generic examples; pick what fits your project.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Tools and options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Trends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661416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57160" y="1981200"/>
            <a:ext cx="3672840" cy="3390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Adoption keeps rising as tools mature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Adoption over time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7620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936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65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7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Manufacturing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Welding and assembly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815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555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851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767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15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Warehouses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815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Picking and sorting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010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75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04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96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01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Healthcare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01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Surgical assistance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Use cases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Adoption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62000" y="1885950"/>
            <a:ext cx="516255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133600"/>
            <a:ext cx="46291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Benefits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8700" y="26098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28700" y="2838450"/>
            <a:ext cx="4629150" cy="27813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Consistent quality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Works 24×7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Safer for dangerous tasks</a:t>
            </a:r>
          </a:p>
        </p:txBody>
      </p:sp>
      <p:sp>
        <p:nvSpPr>
          <p:cNvPr id="8" name="Rectangle 7"/>
          <p:cNvSpPr/>
          <p:nvPr/>
        </p:nvSpPr>
        <p:spPr>
          <a:xfrm>
            <a:off x="6267450" y="1885950"/>
            <a:ext cx="516255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4150" y="2133600"/>
            <a:ext cx="46291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Risks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6098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838450"/>
            <a:ext cx="4629150" cy="27813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High upfront cost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Job displacement fears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Maintenance needs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Benefits and risks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Start small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Automate one task.</a:t>
            </a:r>
          </a:p>
        </p:txBody>
      </p:sp>
      <p:sp>
        <p:nvSpPr>
          <p:cNvPr id="9" name="Rectangle 8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Design for safety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Guards and sensors.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Reskill people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Train operators.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Best practices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762000" y="3550158"/>
            <a:ext cx="106680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762000" y="3445383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1873758"/>
            <a:ext cx="24384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Week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2292858"/>
            <a:ext cx="2438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Learn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2597658"/>
            <a:ext cx="2438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Core concepts and a tutorial</a:t>
            </a:r>
          </a:p>
        </p:txBody>
      </p:sp>
      <p:sp>
        <p:nvSpPr>
          <p:cNvPr id="9" name="Oval 8"/>
          <p:cNvSpPr/>
          <p:nvPr/>
        </p:nvSpPr>
        <p:spPr>
          <a:xfrm>
            <a:off x="3429000" y="3445383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429000" y="3835908"/>
            <a:ext cx="2438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Week 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255008"/>
            <a:ext cx="2438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Prototype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29000" y="4559808"/>
            <a:ext cx="2438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Small proof of concept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45383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73758"/>
            <a:ext cx="24384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Week 3–4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92858"/>
            <a:ext cx="2438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Pilot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97658"/>
            <a:ext cx="2438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One real use case</a:t>
            </a:r>
          </a:p>
        </p:txBody>
      </p:sp>
      <p:sp>
        <p:nvSpPr>
          <p:cNvPr id="17" name="Oval 16"/>
          <p:cNvSpPr/>
          <p:nvPr/>
        </p:nvSpPr>
        <p:spPr>
          <a:xfrm>
            <a:off x="8763000" y="3445383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763000" y="3835908"/>
            <a:ext cx="2438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Month 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763000" y="4255008"/>
            <a:ext cx="2438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63000" y="4559808"/>
            <a:ext cx="2438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Standards, monitoring, training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Getting started roadmap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Gear 9 4"/>
          <p:cNvSpPr/>
          <p:nvPr/>
        </p:nvSpPr>
        <p:spPr>
          <a:xfrm>
            <a:off x="7693152" y="1371600"/>
            <a:ext cx="3072384" cy="3072384"/>
          </a:xfrm>
          <a:prstGeom prst="gear9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799210" y="2477658"/>
            <a:ext cx="860268" cy="860268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Gear 6 6"/>
          <p:cNvSpPr/>
          <p:nvPr/>
        </p:nvSpPr>
        <p:spPr>
          <a:xfrm>
            <a:off x="9777984" y="3429000"/>
            <a:ext cx="2084832" cy="2084832"/>
          </a:xfrm>
          <a:prstGeom prst="gear6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528524" y="4179540"/>
            <a:ext cx="583753" cy="583753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Gear 6 8"/>
          <p:cNvSpPr/>
          <p:nvPr/>
        </p:nvSpPr>
        <p:spPr>
          <a:xfrm>
            <a:off x="9997440" y="548640"/>
            <a:ext cx="1536192" cy="1536192"/>
          </a:xfrm>
          <a:prstGeom prst="gear6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550469" y="1101669"/>
            <a:ext cx="430134" cy="430134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62000" y="5048250"/>
            <a:ext cx="5334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Presenter Name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5334000"/>
            <a:ext cx="5334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714500"/>
            <a:ext cx="51816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Questions?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905250"/>
            <a:ext cx="5181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Thanks for your time.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ech-507">
  <a:themeElements>
    <a:clrScheme name="Morphiq tech-507">
      <a:dk1>
        <a:srgbClr val="0C2233"/>
      </a:dk1>
      <a:lt1>
        <a:srgbClr val="F3F8FB"/>
      </a:lt1>
      <a:dk2>
        <a:srgbClr val="4A6070"/>
      </a:dk2>
      <a:lt2>
        <a:srgbClr val="DDEBF3"/>
      </a:lt2>
      <a:accent1>
        <a:srgbClr val="0F5E9C"/>
      </a:accent1>
      <a:accent2>
        <a:srgbClr val="2EB8A6"/>
      </a:accent2>
      <a:accent3>
        <a:srgbClr val="F25F5C"/>
      </a:accent3>
      <a:accent4>
        <a:srgbClr val="FFE066"/>
      </a:accent4>
      <a:accent5>
        <a:srgbClr val="CADCEA"/>
      </a:accent5>
      <a:accent6>
        <a:srgbClr val="CED6DB"/>
      </a:accent6>
      <a:hlink>
        <a:srgbClr val="0F5E9C"/>
      </a:hlink>
      <a:folHlink>
        <a:srgbClr val="2EB8A6"/>
      </a:folHlink>
    </a:clrScheme>
    <a:fontScheme name="Morphiq tech-507">
      <a:majorFont>
        <a:latin typeface="Plus Jakarta Sans"/>
        <a:ea typeface=""/>
        <a:cs typeface=""/>
      </a:majorFont>
      <a:minorFont>
        <a:latin typeface="Plus Jakart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Robotics and Automation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