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30</c:v>
                </c:pt>
                <c:pt idx="2">
                  <c:v>39</c:v>
                </c:pt>
                <c:pt idx="3">
                  <c:v>47</c:v>
                </c:pt>
                <c:pt idx="4">
                  <c:v>55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1721" y="425196"/>
            <a:ext cx="117919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 flipV="1">
            <a:off x="8940919" y="170078"/>
            <a:ext cx="255117" cy="25511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196036" y="170078"/>
            <a:ext cx="24233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7" name="Oval 6"/>
          <p:cNvSpPr/>
          <p:nvPr/>
        </p:nvSpPr>
        <p:spPr>
          <a:xfrm>
            <a:off x="11576555" y="127216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18858" y="382334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8083291" y="850392"/>
            <a:ext cx="97167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054967" y="595274"/>
            <a:ext cx="255118" cy="25511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310085" y="595274"/>
            <a:ext cx="198984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2" name="Oval 11"/>
          <p:cNvSpPr/>
          <p:nvPr/>
        </p:nvSpPr>
        <p:spPr>
          <a:xfrm>
            <a:off x="11257070" y="55241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040428" y="807530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7434328" y="1275588"/>
            <a:ext cx="170192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136252" y="1020470"/>
            <a:ext cx="255118" cy="25511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391370" y="1020470"/>
            <a:ext cx="144151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10790018" y="97760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91465" y="1232726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621605" y="1700784"/>
            <a:ext cx="50527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126878" y="1445666"/>
            <a:ext cx="255117" cy="25511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381995" y="1445666"/>
            <a:ext cx="74224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2" name="Oval 21"/>
          <p:cNvSpPr/>
          <p:nvPr/>
        </p:nvSpPr>
        <p:spPr>
          <a:xfrm>
            <a:off x="10081376" y="1402804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578743" y="165792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8686759" y="2125980"/>
            <a:ext cx="54733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9234094" y="1870862"/>
            <a:ext cx="255118" cy="25511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9489212" y="1870862"/>
            <a:ext cx="95775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7" name="Oval 26"/>
          <p:cNvSpPr/>
          <p:nvPr/>
        </p:nvSpPr>
        <p:spPr>
          <a:xfrm>
            <a:off x="10404109" y="1828000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643897" y="208311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8575832" y="2551176"/>
            <a:ext cx="108705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 flipV="1">
            <a:off x="9662888" y="2296058"/>
            <a:ext cx="255118" cy="25511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918006" y="2296058"/>
            <a:ext cx="132252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2" name="Oval 31"/>
          <p:cNvSpPr/>
          <p:nvPr/>
        </p:nvSpPr>
        <p:spPr>
          <a:xfrm>
            <a:off x="11197664" y="2253196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532969" y="2508313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7568873" y="2976372"/>
            <a:ext cx="172749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9296367" y="2976372"/>
            <a:ext cx="255117" cy="25511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551484" y="3231490"/>
            <a:ext cx="231525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7" name="Oval 36"/>
          <p:cNvSpPr/>
          <p:nvPr/>
        </p:nvSpPr>
        <p:spPr>
          <a:xfrm>
            <a:off x="11823875" y="3188627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26011" y="2933510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8544539" y="3401568"/>
            <a:ext cx="117295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9717493" y="3401568"/>
            <a:ext cx="255118" cy="25511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972611" y="3656686"/>
            <a:ext cx="89966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2" name="Oval 41"/>
          <p:cNvSpPr/>
          <p:nvPr/>
        </p:nvSpPr>
        <p:spPr>
          <a:xfrm>
            <a:off x="10829412" y="3613823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501677" y="3358706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7670078" y="3826764"/>
            <a:ext cx="97787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 flipV="1">
            <a:off x="8647957" y="3571646"/>
            <a:ext cx="255117" cy="25511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903074" y="3571646"/>
            <a:ext cx="114820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7" name="Oval 46"/>
          <p:cNvSpPr/>
          <p:nvPr/>
        </p:nvSpPr>
        <p:spPr>
          <a:xfrm>
            <a:off x="10008415" y="3528784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27215" y="378390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9200845" y="1573225"/>
            <a:ext cx="1105510" cy="110551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421947" y="1794327"/>
            <a:ext cx="663306" cy="663306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421947" y="143987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421947" y="267873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643049" y="143987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643049" y="267873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864151" y="143987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864151" y="267873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0085253" y="143987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85253" y="267873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1" name="TextBox 60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050" b="1" i="0">
                <a:solidFill>
                  <a:schemeClr val="tx1"/>
                </a:solidFill>
                <a:latin typeface="+mj-lt"/>
              </a:rPr>
              <a:t>Internet of Things (IoT)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Connected devices that sense, think and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When everyday objects can talk, everything gets smarter.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measure the world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Wi-Fi, BLE, LoRa or cellular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Edge or cloud processing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and automatic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Boards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ESP32, Raspberry Pi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Cheap prototyping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Protocols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MQTT, HTTP, CoAP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Lightweight messaging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Dashboards and rules engines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agriculture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Soil and weather sensing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homes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Lights, locks and energy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Predictive maintenance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visibility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Automation saves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New services possible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Security vulnerabilities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Battery and power limits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Interoperability gaps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10" name="Oval 9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8" name="Oval 17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9">
  <a:themeElements>
    <a:clrScheme name="Morphiq tech-509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tech-509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of Things (IoT)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