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17</c:v>
                </c:pt>
                <c:pt idx="2">
                  <c:v>26</c:v>
                </c:pt>
                <c:pt idx="3">
                  <c:v>35</c:v>
                </c:pt>
                <c:pt idx="4">
                  <c:v>45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38</c:v>
                </c:pt>
                <c:pt idx="2">
                  <c:v>47</c:v>
                </c:pt>
                <c:pt idx="3">
                  <c:v>56</c:v>
                </c:pt>
                <c:pt idx="4">
                  <c:v>64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48</c:v>
                </c:pt>
                <c:pt idx="2">
                  <c:v>55</c:v>
                </c:pt>
                <c:pt idx="3">
                  <c:v>61</c:v>
                </c:pt>
                <c:pt idx="4">
                  <c:v>68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14</c:v>
                </c:pt>
                <c:pt idx="4">
                  <c:v>22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55</c:v>
                </c:pt>
                <c:pt idx="2">
                  <c:v>63</c:v>
                </c:pt>
                <c:pt idx="3">
                  <c:v>70</c:v>
                </c:pt>
                <c:pt idx="4">
                  <c:v>77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 &amp; CLOUD BOOTCAMP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 &amp; CLOUD BOOTCAMP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 &amp; CLOUD BOOTCAMP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 &amp; CLOUD BOOTCAMP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8202263" y="1087755"/>
            <a:ext cx="120759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 flipV="1">
            <a:off x="9409853" y="800862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696746" y="800862"/>
            <a:ext cx="77315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7" name="Oval 6"/>
          <p:cNvSpPr/>
          <p:nvPr/>
        </p:nvSpPr>
        <p:spPr>
          <a:xfrm>
            <a:off x="10427042" y="75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59401" y="104489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520066" y="1565910"/>
            <a:ext cx="180772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327794" y="1279017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614687" y="1279017"/>
            <a:ext cx="106281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2" name="Oval 11"/>
          <p:cNvSpPr/>
          <p:nvPr/>
        </p:nvSpPr>
        <p:spPr>
          <a:xfrm>
            <a:off x="10634642" y="1236154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77203" y="152304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254970" y="2044065"/>
            <a:ext cx="109365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348627" y="1757172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635520" y="1757172"/>
            <a:ext cx="129879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10891450" y="171431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12107" y="2001203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026381" y="2522220"/>
            <a:ext cx="91874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8945126" y="2522220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232019" y="2809113"/>
            <a:ext cx="10370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2" name="Oval 21"/>
          <p:cNvSpPr/>
          <p:nvPr/>
        </p:nvSpPr>
        <p:spPr>
          <a:xfrm>
            <a:off x="10226157" y="276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983518" y="247935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847512" y="3000375"/>
            <a:ext cx="113093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8978447" y="3000375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265340" y="3287268"/>
            <a:ext cx="87413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7" name="Oval 26"/>
          <p:cNvSpPr/>
          <p:nvPr/>
        </p:nvSpPr>
        <p:spPr>
          <a:xfrm>
            <a:off x="10096607" y="3244406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804649" y="2957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8302696" y="3478530"/>
            <a:ext cx="62729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929995" y="3478530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216888" y="3765423"/>
            <a:ext cx="103733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2" name="Oval 31"/>
          <p:cNvSpPr/>
          <p:nvPr/>
        </p:nvSpPr>
        <p:spPr>
          <a:xfrm>
            <a:off x="10211363" y="372256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259834" y="343566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7507349" y="3956685"/>
            <a:ext cx="116265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5" name="Connector 34"/>
          <p:cNvCxnSpPr/>
          <p:nvPr/>
        </p:nvCxnSpPr>
        <p:spPr>
          <a:xfrm flipV="1">
            <a:off x="8669999" y="3669792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956892" y="3669792"/>
            <a:ext cx="111189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7" name="Oval 36"/>
          <p:cNvSpPr/>
          <p:nvPr/>
        </p:nvSpPr>
        <p:spPr>
          <a:xfrm>
            <a:off x="10025919" y="362693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64486" y="3913823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8180959" y="4434840"/>
            <a:ext cx="58406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0" name="Connector 39"/>
          <p:cNvCxnSpPr/>
          <p:nvPr/>
        </p:nvCxnSpPr>
        <p:spPr>
          <a:xfrm flipV="1">
            <a:off x="8765021" y="4147947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051914" y="4147947"/>
            <a:ext cx="80157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2" name="Oval 41"/>
          <p:cNvSpPr/>
          <p:nvPr/>
        </p:nvSpPr>
        <p:spPr>
          <a:xfrm>
            <a:off x="9810630" y="4105084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138096" y="439197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7419847" y="4912995"/>
            <a:ext cx="189451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314362" y="4912995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601255" y="5199888"/>
            <a:ext cx="161264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7" name="Oval 46"/>
          <p:cNvSpPr/>
          <p:nvPr/>
        </p:nvSpPr>
        <p:spPr>
          <a:xfrm>
            <a:off x="11171038" y="515702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376984" y="487013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932469" y="2453564"/>
            <a:ext cx="1093622" cy="109362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151193" y="2672288"/>
            <a:ext cx="656173" cy="656173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51193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151193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369918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69918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588642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88642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807367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07367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60" name="TextBox 59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 BOOTCAMP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AI &amp; Cloud Bootcamp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Modules from fundamentals to deployment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Edge AI on Devices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Data Science Essentials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Web Development in 2026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Quantum-Safe Cryptography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Blockchain Explained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Cloud Computing 101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oundRect">
            <a:avLst>
              <a:gd name="adj" fmla="val 591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Edge AI on Devices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Running AI models on phones and sensors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1 · Edge AI on Devices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Quantised models can be four times smaller.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AI runs models directly on devices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cuts latency and keeps data private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phones, cameras, cars and factories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Small, efficient models make it possible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 the cloud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Prune and quantise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 the device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Update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Over the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efficient networks.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NPUs and microcontrollers.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Tooling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Converters and runtimes.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and embedded 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Optimised inference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Hardware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NPUs, GPUs, MCUs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power budget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Techniques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Quantisation, pruning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Smaller, faster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Smartphones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Photo and voice features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On-camera detection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Defect inspection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 latency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by design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offline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Limited compute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Model updates are harder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Profile on real devices.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Compress smartly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accuracy after.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Version your models.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Data Science Essentials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From raw data to decisions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2 · Data Science Essentials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with the question, not the algorithm.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science turns data into insight and predictions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combines statistics, programming and domain knowledge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business, health, sports and government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and clear questions matter most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Define the question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Gather and clean data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Analyse and predict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Visualise and decide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Sources, quality and storage.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Statistics and machine learning.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Communication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Charts and stories.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Python, R, SQL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Python is most common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Notebooks, BI dashboards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Share results easily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Libraries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pandas, scikit-learn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 and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Demand forecasting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Risk prediction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Performance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Better decisions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Finds hidden patterns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Automates reporting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Bad data, bad results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Skills shortage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80% of work is preparation.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it simple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Simple models are easier to trust.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Tell a story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chart, one message.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Web Development in 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Modern tools for fast, accessible websites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3 · Web Development in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Ship less JavaScript; your users will thank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Websites today are apps as much as pages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Frameworks handle routing, data and rendering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Performance and accessibility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Static and server rendering are back in favour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Mobile-first layouts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Components and pages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Speed and accessibility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Global edge hosting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Front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HTML, CSS, components.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APIs and databases.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Hosting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CDNs and edge functions.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Component 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Pick one and go deep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Styling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Utility CSS, design tokens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Consistent UI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Static and edge 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Business 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Fast, findable pages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Dashboards and tools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Stores that convert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Reach every device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Instant updates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Huge ecosystem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Tooling churn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Performance pitfalls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Accessibility often ignored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small screens.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speed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core web vitals.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semantic HTML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Accessibility by default.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3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Quantum-Safe Cryptography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Protecting data in the quantum 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4 · Quantum-Safe Cryptography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 stolen today could be decrypted later.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Most encryption relies on hard maths problems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Future quantum computers could break some of them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post-quantum algorithms resist quantum attacks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Migration takes years, so planning starts now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Find where crypto is used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Rank systems by risk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Migrate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Adopt new algorithms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Verify and monitor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Algorithms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Lattice and hash-based schemes.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Standards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published standards.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Swap algorithms easily.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exchange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Post-quantum KEMs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Replace older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Signatures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Lattice and hash-based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 certificates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Hybrid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Classical + PQ together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Safe transition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Secure transactions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Government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Long-term secrets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Patient records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Future-proof security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Standards available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Hybrid mode eases transition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Larger keys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Performance overhead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Complex migration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Map your crypto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every use.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crypto-agile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change.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pilots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 hybrid modes.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Blockchain Explained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Ledgers, blocks and real use cases beyond crypto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5 · Blockchain Explained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Not every problem needs a blockchain — a database is often enough.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blockchain is a ledger copied across many computers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records are grouped into blocks and linked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Tampering is hard because every copy must agree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Uses include supply chains, certificates and payments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Transact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user submits a transaction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Nodes check it against rules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Valid transactions form a block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Block is linked and shared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Append-only shared record.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Consensus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nodes agree on the truth.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contracts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Code that runs on the chain.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Public chains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 networks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Anyone can join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Private chains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Permissioned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Known participants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Wallets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management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 private keys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Certificates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Tamper-proof degrees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Supply chain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 goods end to end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Land records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Transparent ownership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Tamper-evident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single point of control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Transparent audit trail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and cost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 to fix mistakes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Regulation still evolving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Pilot one use case.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Mind privacy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personal data off-chain.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governance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decides upgrades?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30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Cloud Computing 101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From servers in a room to services on demand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6 · Cloud Computing 101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savings come from switching off what you are not using.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 computing delivers servers, storage and software over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Organisations rent capacity instead of buying hardware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Services scale up and down with demand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faster launches and global reach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IaaS, PaaS or SaaS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Apps and data to the cloud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Auto-scale with demand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Optimise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Monitor cost and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machines and containers.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Object, block and file storage.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Load balancers, CDNs, VPNs.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Compute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VMs, containers, serverless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workload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Managed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Backups included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Monitoring, IaC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Automate everything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Hosting that scales with traffic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Analytics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Big data on demand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Off-site disaster recovery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upfront hardware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Scale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Global availability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Costs can creep 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Vendor lock-in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new skills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Tag resources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owns what.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Set budgets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before overspend.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Automate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Infrastructure as code.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675">
  <a:themeElements>
    <a:clrScheme name="Morphiq tech-675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tech-675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&amp; Cloud Bootcamp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