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  <p:sldId id="336" r:id="rId87"/>
    <p:sldId id="337" r:id="rId88"/>
    <p:sldId id="338" r:id="rId89"/>
    <p:sldId id="339" r:id="rId90"/>
    <p:sldId id="340" r:id="rId91"/>
    <p:sldId id="341" r:id="rId92"/>
    <p:sldId id="342" r:id="rId9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Relationship Id="rId73" Type="http://schemas.openxmlformats.org/officeDocument/2006/relationships/slide" Target="slides/slide67.xml"/><Relationship Id="rId74" Type="http://schemas.openxmlformats.org/officeDocument/2006/relationships/slide" Target="slides/slide68.xml"/><Relationship Id="rId75" Type="http://schemas.openxmlformats.org/officeDocument/2006/relationships/slide" Target="slides/slide69.xml"/><Relationship Id="rId76" Type="http://schemas.openxmlformats.org/officeDocument/2006/relationships/slide" Target="slides/slide70.xml"/><Relationship Id="rId77" Type="http://schemas.openxmlformats.org/officeDocument/2006/relationships/slide" Target="slides/slide71.xml"/><Relationship Id="rId78" Type="http://schemas.openxmlformats.org/officeDocument/2006/relationships/slide" Target="slides/slide72.xml"/><Relationship Id="rId79" Type="http://schemas.openxmlformats.org/officeDocument/2006/relationships/slide" Target="slides/slide73.xml"/><Relationship Id="rId80" Type="http://schemas.openxmlformats.org/officeDocument/2006/relationships/slide" Target="slides/slide74.xml"/><Relationship Id="rId81" Type="http://schemas.openxmlformats.org/officeDocument/2006/relationships/slide" Target="slides/slide75.xml"/><Relationship Id="rId82" Type="http://schemas.openxmlformats.org/officeDocument/2006/relationships/slide" Target="slides/slide76.xml"/><Relationship Id="rId83" Type="http://schemas.openxmlformats.org/officeDocument/2006/relationships/slide" Target="slides/slide77.xml"/><Relationship Id="rId84" Type="http://schemas.openxmlformats.org/officeDocument/2006/relationships/slide" Target="slides/slide78.xml"/><Relationship Id="rId85" Type="http://schemas.openxmlformats.org/officeDocument/2006/relationships/slide" Target="slides/slide79.xml"/><Relationship Id="rId86" Type="http://schemas.openxmlformats.org/officeDocument/2006/relationships/slide" Target="slides/slide80.xml"/><Relationship Id="rId87" Type="http://schemas.openxmlformats.org/officeDocument/2006/relationships/slide" Target="slides/slide81.xml"/><Relationship Id="rId88" Type="http://schemas.openxmlformats.org/officeDocument/2006/relationships/slide" Target="slides/slide82.xml"/><Relationship Id="rId89" Type="http://schemas.openxmlformats.org/officeDocument/2006/relationships/slide" Target="slides/slide83.xml"/><Relationship Id="rId90" Type="http://schemas.openxmlformats.org/officeDocument/2006/relationships/slide" Target="slides/slide84.xml"/><Relationship Id="rId91" Type="http://schemas.openxmlformats.org/officeDocument/2006/relationships/slide" Target="slides/slide85.xml"/><Relationship Id="rId92" Type="http://schemas.openxmlformats.org/officeDocument/2006/relationships/slide" Target="slides/slide86.xml"/><Relationship Id="rId93" Type="http://schemas.openxmlformats.org/officeDocument/2006/relationships/slide" Target="slides/slide87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_rels/chart5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5.xlsx"/></Relationships>
</file>

<file path=ppt/charts/_rels/chart6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Before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Planning</c:v>
                </c:pt>
                <c:pt idx="1">
                  <c:v>Focus</c:v>
                </c:pt>
                <c:pt idx="2">
                  <c:v>Prioritising</c:v>
                </c:pt>
                <c:pt idx="3">
                  <c:v>Saying no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2.1</c:v>
                </c:pt>
                <c:pt idx="1">
                  <c:v>2.4</c:v>
                </c:pt>
                <c:pt idx="2">
                  <c:v>1.8</c:v>
                </c:pt>
                <c:pt idx="3">
                  <c:v>2.6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After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Sheet1!$A$2:$A$5</c:f>
              <c:strCache>
                <c:ptCount val="4"/>
                <c:pt idx="0">
                  <c:v>Planning</c:v>
                </c:pt>
                <c:pt idx="1">
                  <c:v>Focus</c:v>
                </c:pt>
                <c:pt idx="2">
                  <c:v>Prioritising</c:v>
                </c:pt>
                <c:pt idx="3">
                  <c:v>Saying no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3.9</c:v>
                </c:pt>
                <c:pt idx="1">
                  <c:v>4.2</c:v>
                </c:pt>
                <c:pt idx="2">
                  <c:v>3.6</c:v>
                </c:pt>
                <c:pt idx="3">
                  <c:v>4.1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Before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Structure</c:v>
                </c:pt>
                <c:pt idx="1">
                  <c:v>Slides</c:v>
                </c:pt>
                <c:pt idx="2">
                  <c:v>Voice</c:v>
                </c:pt>
                <c:pt idx="3">
                  <c:v>Q&amp;A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2.1</c:v>
                </c:pt>
                <c:pt idx="1">
                  <c:v>2.4</c:v>
                </c:pt>
                <c:pt idx="2">
                  <c:v>1.8</c:v>
                </c:pt>
                <c:pt idx="3">
                  <c:v>2.6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After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Sheet1!$A$2:$A$5</c:f>
              <c:strCache>
                <c:ptCount val="4"/>
                <c:pt idx="0">
                  <c:v>Structure</c:v>
                </c:pt>
                <c:pt idx="1">
                  <c:v>Slides</c:v>
                </c:pt>
                <c:pt idx="2">
                  <c:v>Voice</c:v>
                </c:pt>
                <c:pt idx="3">
                  <c:v>Q&amp;A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3.9</c:v>
                </c:pt>
                <c:pt idx="1">
                  <c:v>4.2</c:v>
                </c:pt>
                <c:pt idx="2">
                  <c:v>3.6</c:v>
                </c:pt>
                <c:pt idx="3">
                  <c:v>4.1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Before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Formulas</c:v>
                </c:pt>
                <c:pt idx="1">
                  <c:v>Lookups</c:v>
                </c:pt>
                <c:pt idx="2">
                  <c:v>Pivots</c:v>
                </c:pt>
                <c:pt idx="3">
                  <c:v>Charts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2.1</c:v>
                </c:pt>
                <c:pt idx="1">
                  <c:v>2.4</c:v>
                </c:pt>
                <c:pt idx="2">
                  <c:v>1.8</c:v>
                </c:pt>
                <c:pt idx="3">
                  <c:v>2.6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After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Sheet1!$A$2:$A$5</c:f>
              <c:strCache>
                <c:ptCount val="4"/>
                <c:pt idx="0">
                  <c:v>Formulas</c:v>
                </c:pt>
                <c:pt idx="1">
                  <c:v>Lookups</c:v>
                </c:pt>
                <c:pt idx="2">
                  <c:v>Pivots</c:v>
                </c:pt>
                <c:pt idx="3">
                  <c:v>Charts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3.9</c:v>
                </c:pt>
                <c:pt idx="1">
                  <c:v>4.2</c:v>
                </c:pt>
                <c:pt idx="2">
                  <c:v>3.6</c:v>
                </c:pt>
                <c:pt idx="3">
                  <c:v>4.1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Before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Writing</c:v>
                </c:pt>
                <c:pt idx="1">
                  <c:v>Listening</c:v>
                </c:pt>
                <c:pt idx="2">
                  <c:v>Meetings</c:v>
                </c:pt>
                <c:pt idx="3">
                  <c:v>Feedback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2.1</c:v>
                </c:pt>
                <c:pt idx="1">
                  <c:v>2.4</c:v>
                </c:pt>
                <c:pt idx="2">
                  <c:v>1.8</c:v>
                </c:pt>
                <c:pt idx="3">
                  <c:v>2.6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After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Sheet1!$A$2:$A$5</c:f>
              <c:strCache>
                <c:ptCount val="4"/>
                <c:pt idx="0">
                  <c:v>Writing</c:v>
                </c:pt>
                <c:pt idx="1">
                  <c:v>Listening</c:v>
                </c:pt>
                <c:pt idx="2">
                  <c:v>Meetings</c:v>
                </c:pt>
                <c:pt idx="3">
                  <c:v>Feedback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3.9</c:v>
                </c:pt>
                <c:pt idx="1">
                  <c:v>4.2</c:v>
                </c:pt>
                <c:pt idx="2">
                  <c:v>3.6</c:v>
                </c:pt>
                <c:pt idx="3">
                  <c:v>4.1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Before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Feedback</c:v>
                </c:pt>
                <c:pt idx="1">
                  <c:v>Delegation</c:v>
                </c:pt>
                <c:pt idx="2">
                  <c:v>Coaching</c:v>
                </c:pt>
                <c:pt idx="3">
                  <c:v>Planning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2.1</c:v>
                </c:pt>
                <c:pt idx="1">
                  <c:v>2.4</c:v>
                </c:pt>
                <c:pt idx="2">
                  <c:v>1.8</c:v>
                </c:pt>
                <c:pt idx="3">
                  <c:v>2.6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After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Sheet1!$A$2:$A$5</c:f>
              <c:strCache>
                <c:ptCount val="4"/>
                <c:pt idx="0">
                  <c:v>Feedback</c:v>
                </c:pt>
                <c:pt idx="1">
                  <c:v>Delegation</c:v>
                </c:pt>
                <c:pt idx="2">
                  <c:v>Coaching</c:v>
                </c:pt>
                <c:pt idx="3">
                  <c:v>Planning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3.9</c:v>
                </c:pt>
                <c:pt idx="1">
                  <c:v>4.2</c:v>
                </c:pt>
                <c:pt idx="2">
                  <c:v>3.6</c:v>
                </c:pt>
                <c:pt idx="3">
                  <c:v>4.1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Before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Empathy</c:v>
                </c:pt>
                <c:pt idx="1">
                  <c:v>Problem solving</c:v>
                </c:pt>
                <c:pt idx="2">
                  <c:v>Phone</c:v>
                </c:pt>
                <c:pt idx="3">
                  <c:v>Chat &amp; email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2.1</c:v>
                </c:pt>
                <c:pt idx="1">
                  <c:v>2.4</c:v>
                </c:pt>
                <c:pt idx="2">
                  <c:v>1.8</c:v>
                </c:pt>
                <c:pt idx="3">
                  <c:v>2.6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After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Sheet1!$A$2:$A$5</c:f>
              <c:strCache>
                <c:ptCount val="4"/>
                <c:pt idx="0">
                  <c:v>Empathy</c:v>
                </c:pt>
                <c:pt idx="1">
                  <c:v>Problem solving</c:v>
                </c:pt>
                <c:pt idx="2">
                  <c:v>Phone</c:v>
                </c:pt>
                <c:pt idx="3">
                  <c:v>Chat &amp; email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3.9</c:v>
                </c:pt>
                <c:pt idx="1">
                  <c:v>4.2</c:v>
                </c:pt>
                <c:pt idx="2">
                  <c:v>3.6</c:v>
                </c:pt>
                <c:pt idx="3">
                  <c:v>4.1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PROFESSIONAL SKILLS PROGRAMME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PROFESSIONAL SKILLS PROGRAMME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PROFESSIONAL SKILLS PROGRAMME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PROFESSIONAL SKILLS PROGRAMME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3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4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5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6.xml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11131235" y="1785823"/>
            <a:ext cx="408188" cy="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10946667" y="2474641"/>
            <a:ext cx="353501" cy="204094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10442418" y="2978890"/>
            <a:ext cx="204094" cy="353501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9753600" y="3163458"/>
            <a:ext cx="0" cy="408188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8" name="Connector 7"/>
          <p:cNvCxnSpPr/>
          <p:nvPr/>
        </p:nvCxnSpPr>
        <p:spPr>
          <a:xfrm flipH="1">
            <a:off x="8860688" y="2978890"/>
            <a:ext cx="204094" cy="353501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9" name="Connector 8"/>
          <p:cNvCxnSpPr/>
          <p:nvPr/>
        </p:nvCxnSpPr>
        <p:spPr>
          <a:xfrm flipH="1">
            <a:off x="8207032" y="2474641"/>
            <a:ext cx="353501" cy="204094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10" name="Connector 9"/>
          <p:cNvCxnSpPr/>
          <p:nvPr/>
        </p:nvCxnSpPr>
        <p:spPr>
          <a:xfrm flipH="1">
            <a:off x="7967777" y="1785823"/>
            <a:ext cx="408188" cy="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1" name="Connector 10"/>
          <p:cNvCxnSpPr/>
          <p:nvPr/>
        </p:nvCxnSpPr>
        <p:spPr>
          <a:xfrm flipH="1" flipV="1">
            <a:off x="8207032" y="892912"/>
            <a:ext cx="353501" cy="204094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2" name="Connector 11"/>
          <p:cNvCxnSpPr/>
          <p:nvPr/>
        </p:nvCxnSpPr>
        <p:spPr>
          <a:xfrm flipH="1" flipV="1">
            <a:off x="8860688" y="239255"/>
            <a:ext cx="204094" cy="353501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13" name="Connector 12"/>
          <p:cNvCxnSpPr/>
          <p:nvPr/>
        </p:nvCxnSpPr>
        <p:spPr>
          <a:xfrm flipV="1">
            <a:off x="9753600" y="0"/>
            <a:ext cx="0" cy="408188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10442418" y="239255"/>
            <a:ext cx="204094" cy="353501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10946667" y="892912"/>
            <a:ext cx="353501" cy="204094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sp>
        <p:nvSpPr>
          <p:cNvPr id="16" name="Oval 15"/>
          <p:cNvSpPr/>
          <p:nvPr/>
        </p:nvSpPr>
        <p:spPr>
          <a:xfrm>
            <a:off x="8733130" y="765353"/>
            <a:ext cx="2040941" cy="204094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9325002" y="2602200"/>
            <a:ext cx="857195" cy="51023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9284184" y="3132844"/>
            <a:ext cx="938833" cy="132661"/>
          </a:xfrm>
          <a:prstGeom prst="roundRect">
            <a:avLst>
              <a:gd name="adj" fmla="val 21539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9284184" y="3336938"/>
            <a:ext cx="938833" cy="132661"/>
          </a:xfrm>
          <a:prstGeom prst="roundRect">
            <a:avLst>
              <a:gd name="adj" fmla="val 21539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9284184" y="3541032"/>
            <a:ext cx="938833" cy="132661"/>
          </a:xfrm>
          <a:prstGeom prst="roundRect">
            <a:avLst>
              <a:gd name="adj" fmla="val 21539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1" name="Connector 20"/>
          <p:cNvCxnSpPr/>
          <p:nvPr/>
        </p:nvCxnSpPr>
        <p:spPr>
          <a:xfrm>
            <a:off x="9498482" y="1887870"/>
            <a:ext cx="255118" cy="357165"/>
          </a:xfrm>
          <a:prstGeom prst="line">
            <a:avLst/>
          </a:prstGeom>
          <a:ln w="38100">
            <a:solidFill>
              <a:schemeClr val="bg1"/>
            </a:solidFill>
          </a:ln>
        </p:spPr>
      </p:cxnSp>
      <p:cxnSp>
        <p:nvCxnSpPr>
          <p:cNvPr id="22" name="Connector 21"/>
          <p:cNvCxnSpPr/>
          <p:nvPr/>
        </p:nvCxnSpPr>
        <p:spPr>
          <a:xfrm flipV="1">
            <a:off x="9753600" y="1887870"/>
            <a:ext cx="255118" cy="357165"/>
          </a:xfrm>
          <a:prstGeom prst="line">
            <a:avLst/>
          </a:prstGeom>
          <a:ln w="38100">
            <a:solidFill>
              <a:schemeClr val="bg1"/>
            </a:solidFill>
          </a:ln>
        </p:spPr>
      </p:cxnSp>
      <p:sp>
        <p:nvSpPr>
          <p:cNvPr id="23" name="TextBox 22"/>
          <p:cNvSpPr txBox="1"/>
          <p:nvPr/>
        </p:nvSpPr>
        <p:spPr>
          <a:xfrm>
            <a:off x="685800" y="685800"/>
            <a:ext cx="666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TRAINING PROGRAMME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685800" y="56197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25" name="TextBox 24"/>
          <p:cNvSpPr txBox="1"/>
          <p:nvPr/>
        </p:nvSpPr>
        <p:spPr>
          <a:xfrm>
            <a:off x="685800" y="5734050"/>
            <a:ext cx="3454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PRESENTED BY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85800" y="5924550"/>
            <a:ext cx="34544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Presenter Name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292600" y="5734050"/>
            <a:ext cx="3454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MODULES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292600" y="5924550"/>
            <a:ext cx="34544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6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899400" y="5734050"/>
            <a:ext cx="3454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EDITION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899400" y="5924550"/>
            <a:ext cx="34544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2026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28750"/>
            <a:ext cx="6343650" cy="3429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750" b="1" i="0">
                <a:solidFill>
                  <a:schemeClr val="tx1"/>
                </a:solidFill>
                <a:latin typeface="+mj-lt"/>
              </a:rPr>
              <a:t>Professional Skills Programme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5048250"/>
            <a:ext cx="6667500" cy="6096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 complete multi-module training course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85800" y="1809750"/>
            <a:ext cx="85725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38300" y="1809750"/>
            <a:ext cx="6492240" cy="685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Time Management Masterclass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638300" y="24860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685800" y="2495550"/>
            <a:ext cx="85725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38300" y="2495550"/>
            <a:ext cx="6492240" cy="685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Presentation Skills Bootcamp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1638300" y="31718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685800" y="3181350"/>
            <a:ext cx="85725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38300" y="3181350"/>
            <a:ext cx="6492240" cy="685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Excel for Everyday Analysis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638300" y="38576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685800" y="3867150"/>
            <a:ext cx="85725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38300" y="3867150"/>
            <a:ext cx="6492240" cy="685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Effective Communication at Work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1638300" y="45434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7" name="TextBox 16"/>
          <p:cNvSpPr txBox="1"/>
          <p:nvPr/>
        </p:nvSpPr>
        <p:spPr>
          <a:xfrm>
            <a:off x="685800" y="4552950"/>
            <a:ext cx="85725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638300" y="4552950"/>
            <a:ext cx="6492240" cy="685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Leadership Essentials for New Managers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1638300" y="5229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0" name="TextBox 19"/>
          <p:cNvSpPr txBox="1"/>
          <p:nvPr/>
        </p:nvSpPr>
        <p:spPr>
          <a:xfrm>
            <a:off x="685800" y="5238750"/>
            <a:ext cx="85725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638300" y="5238750"/>
            <a:ext cx="6492240" cy="685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Customer Service Excellence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638300" y="59150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3" name="Image placeholder (right-click &gt; Format Shape &gt; Picture fill)"/>
          <p:cNvSpPr/>
          <p:nvPr/>
        </p:nvSpPr>
        <p:spPr>
          <a:xfrm>
            <a:off x="8017764" y="1809750"/>
            <a:ext cx="3488436" cy="4000500"/>
          </a:xfrm>
          <a:prstGeom prst="roundRect">
            <a:avLst>
              <a:gd name="adj" fmla="val 382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Freeform 23"/>
          <p:cNvSpPr/>
          <p:nvPr/>
        </p:nvSpPr>
        <p:spPr>
          <a:xfrm>
            <a:off x="9152382" y="3596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975342" y="3352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113014" y="4175760"/>
            <a:ext cx="329793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Course map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858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Time Management Masterclass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6858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57300"/>
            <a:ext cx="9105900" cy="3581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Plan the week, protect focus, finish what matters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85800" y="53149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85800" y="55054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Module 1 · Time Management Masterclass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6" name="Rounded Rectangle 5"/>
          <p:cNvSpPr/>
          <p:nvPr/>
        </p:nvSpPr>
        <p:spPr>
          <a:xfrm>
            <a:off x="7719060" y="1809750"/>
            <a:ext cx="3787140" cy="4114800"/>
          </a:xfrm>
          <a:prstGeom prst="roundRect">
            <a:avLst>
              <a:gd name="adj" fmla="val 3521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985760" y="2076450"/>
            <a:ext cx="325374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2"/>
                </a:solidFill>
                <a:latin typeface="+mn-lt"/>
              </a:rPr>
              <a:t>GROUND RULE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85760" y="2476500"/>
            <a:ext cx="3253740" cy="3162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Bring your calendar and current to-do list.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What you will learn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492240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Set priorities with a simple matrix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Plan a realistic week in 20 minutes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Protect deep-focus time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Say no without guilt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858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2.1 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daily time lost to distractions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2926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45212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40%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212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of tasks are urgent but not important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78994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81280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25 min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280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one focus block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544830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Illustrative figures for discussion.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The case for change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25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Do now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Urgent and important: deadlines, crises.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4648200" y="218313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Schedule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Important, not urgent: growth, health.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343900" y="218313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Delegate or drop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Urgent but unimportant, or neither.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The priority matrix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685800" y="2045494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20454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47800" y="1809750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Review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10328" y="1809750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Look back at last week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409700" y="2814638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Oval 9"/>
          <p:cNvSpPr/>
          <p:nvPr/>
        </p:nvSpPr>
        <p:spPr>
          <a:xfrm>
            <a:off x="685800" y="3050381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85800" y="30503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47800" y="2814638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Choose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910328" y="2814638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Pick three big outcomes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409700" y="3819525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5" name="Oval 14"/>
          <p:cNvSpPr/>
          <p:nvPr/>
        </p:nvSpPr>
        <p:spPr>
          <a:xfrm>
            <a:off x="685800" y="4055269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85800" y="40552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47800" y="3819525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Block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910328" y="3819525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Put them in the calendar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1409700" y="4824412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0" name="Oval 19"/>
          <p:cNvSpPr/>
          <p:nvPr/>
        </p:nvSpPr>
        <p:spPr>
          <a:xfrm>
            <a:off x="685800" y="5060156"/>
            <a:ext cx="533400" cy="5334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85800" y="50601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47800" y="4824412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Buffer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910328" y="4824412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Leave 20% unplanned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Weekly planning ritual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85800" y="1809750"/>
            <a:ext cx="5238750" cy="609600"/>
          </a:xfrm>
          <a:prstGeom prst="roundRect">
            <a:avLst>
              <a:gd name="adj" fmla="val 1312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Do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Plan tomorrow before you leave today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Batch email twice a day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Keep one task list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7450" y="1809750"/>
            <a:ext cx="5238750" cy="609600"/>
          </a:xfrm>
          <a:prstGeom prst="roundRect">
            <a:avLst>
              <a:gd name="adj" fmla="val 13125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9605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Avoid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4365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Starting the day in your inbox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Multitasking in meetings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Keeping tasks in your head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Do this, not that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10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685800" y="1809750"/>
            <a:ext cx="4977384" cy="4114800"/>
          </a:xfrm>
          <a:prstGeom prst="roundRect">
            <a:avLst>
              <a:gd name="adj" fmla="val 486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564892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3387852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1050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Activity photo / worksheet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2284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Build next week's plan from your actual to-do list.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82284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Sort every task into the matrix, choose three outcomes, then block focus time. A partner checks that the plan is realistic.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Try it: Plan your real week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85800" y="1809750"/>
          <a:ext cx="108204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06800"/>
                <a:gridCol w="3606800"/>
                <a:gridCol w="36068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Step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What good looks like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Self-check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Outcomes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Three, written as results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Focus blocks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At least four a week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Buffer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20% unplanned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Review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Friday review booked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5800" y="50863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Tick each item during the practice round.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Practice checklist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685800" y="3537966"/>
            <a:ext cx="108204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6" name="Oval 5"/>
          <p:cNvSpPr/>
          <p:nvPr/>
        </p:nvSpPr>
        <p:spPr>
          <a:xfrm>
            <a:off x="685800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186156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09:30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228066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Kick-off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258546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Where does time go?</a:t>
            </a:r>
          </a:p>
        </p:txBody>
      </p:sp>
      <p:sp>
        <p:nvSpPr>
          <p:cNvPr id="10" name="Oval 9"/>
          <p:cNvSpPr/>
          <p:nvPr/>
        </p:nvSpPr>
        <p:spPr>
          <a:xfrm>
            <a:off x="3390900" y="3433191"/>
            <a:ext cx="209550" cy="2095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90900" y="382371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10:00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90900" y="424281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Module 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90900" y="454761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Priorities</a:t>
            </a:r>
          </a:p>
        </p:txBody>
      </p:sp>
      <p:sp>
        <p:nvSpPr>
          <p:cNvPr id="14" name="Oval 13"/>
          <p:cNvSpPr/>
          <p:nvPr/>
        </p:nvSpPr>
        <p:spPr>
          <a:xfrm>
            <a:off x="6096000" y="3433191"/>
            <a:ext cx="209550" cy="2095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96000" y="186156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11:00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28066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Module 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96000" y="258546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Weekly planning</a:t>
            </a:r>
          </a:p>
        </p:txBody>
      </p:sp>
      <p:sp>
        <p:nvSpPr>
          <p:cNvPr id="18" name="Oval 17"/>
          <p:cNvSpPr/>
          <p:nvPr/>
        </p:nvSpPr>
        <p:spPr>
          <a:xfrm>
            <a:off x="8801100" y="3433191"/>
            <a:ext cx="209550" cy="2095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801100" y="382371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12:00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01100" y="424281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Practice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01100" y="454761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Plan your week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Workshop agenda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Image placeholder (right-click &gt; Format Shape &gt; Picture fill)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706880" y="3215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2529840" y="2971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" y="3794760"/>
            <a:ext cx="44424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Portrait image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99710" y="1047750"/>
            <a:ext cx="1905000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8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9710" y="2381250"/>
            <a:ext cx="6225540" cy="2476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600" b="0" i="1">
                <a:solidFill>
                  <a:schemeClr val="tx1"/>
                </a:solidFill>
                <a:latin typeface="+mj-lt"/>
              </a:rPr>
              <a:t>What gets scheduled gets done.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99710" y="5143500"/>
            <a:ext cx="62255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2"/>
                </a:solidFill>
                <a:latin typeface="+mn-lt"/>
              </a:rPr>
              <a:t>— Workshop facilitator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775448" y="1905000"/>
            <a:ext cx="3730752" cy="3543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Self-rated confidence on a 5-point scale (sample data).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Confidence before and after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25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Every Friday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Fifteen-minute weekly review.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4648200" y="218313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Every morning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Two focus blocks before noon.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343900" y="218313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Every evening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Write tomorrow's top three.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Your 30-day action plan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16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6" name="Image placeholder (right-click &gt; Format Shape &gt; Picture fill)"/>
          <p:cNvSpPr/>
          <p:nvPr/>
        </p:nvSpPr>
        <p:spPr>
          <a:xfrm>
            <a:off x="7178040" y="1809750"/>
            <a:ext cx="4328160" cy="4114800"/>
          </a:xfrm>
          <a:prstGeom prst="roundRect">
            <a:avLst>
              <a:gd name="adj" fmla="val 486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873252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55548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273290" y="4232910"/>
            <a:ext cx="41376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Key takeaways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05942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Important beats urgent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Plan weekly, adjust daily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Guard your focus blocks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Done beats perfect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858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Presentation Skills Bootcamp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6858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57300"/>
            <a:ext cx="9105900" cy="3581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Plan, design and deliver talks people remember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85800" y="53149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85800" y="55054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Module 2 · Presentation Skills Bootcamp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19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6" name="Rounded Rectangle 5"/>
          <p:cNvSpPr/>
          <p:nvPr/>
        </p:nvSpPr>
        <p:spPr>
          <a:xfrm>
            <a:off x="7719060" y="1809750"/>
            <a:ext cx="3787140" cy="4114800"/>
          </a:xfrm>
          <a:prstGeom prst="roundRect">
            <a:avLst>
              <a:gd name="adj" fmla="val 3521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985760" y="2076450"/>
            <a:ext cx="325374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2"/>
                </a:solidFill>
                <a:latin typeface="+mn-lt"/>
              </a:rPr>
              <a:t>GROUND RULE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85760" y="2476500"/>
            <a:ext cx="3253740" cy="3162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Everyone presents for two minutes today.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What you will learn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492240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Build a talk around one big idea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Design simple, visual slides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Speak with confidence and pace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Handle questions gracefully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20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858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10 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to win or lose attention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2926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45212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212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words per slide is plenty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78994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81280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280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points people remember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544830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Illustrative figures for discussion.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The case for change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21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25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Hook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Open with a question, fact or story.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4648200" y="218313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Three points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Each with one example.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343900" y="218313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Call to action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End with what you want them to do.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Plan the story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22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685800" y="2045494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20454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47800" y="1809750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Outline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10328" y="1809750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Story on one page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409700" y="2814638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Oval 9"/>
          <p:cNvSpPr/>
          <p:nvPr/>
        </p:nvSpPr>
        <p:spPr>
          <a:xfrm>
            <a:off x="685800" y="3050381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85800" y="30503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47800" y="2814638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Draft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910328" y="2814638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Build slides last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409700" y="3819525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5" name="Oval 14"/>
          <p:cNvSpPr/>
          <p:nvPr/>
        </p:nvSpPr>
        <p:spPr>
          <a:xfrm>
            <a:off x="685800" y="4055269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85800" y="40552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47800" y="3819525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Rehearse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910328" y="3819525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Out loud, three times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1409700" y="4824412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0" name="Oval 19"/>
          <p:cNvSpPr/>
          <p:nvPr/>
        </p:nvSpPr>
        <p:spPr>
          <a:xfrm>
            <a:off x="685800" y="5060156"/>
            <a:ext cx="533400" cy="5334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85800" y="50601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47800" y="4824412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Refine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910328" y="4824412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Cut 20% of the words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Rehearse like a pro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23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85800" y="1809750"/>
            <a:ext cx="5238750" cy="609600"/>
          </a:xfrm>
          <a:prstGeom prst="roundRect">
            <a:avLst>
              <a:gd name="adj" fmla="val 1312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Do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Look at people, not slides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Pause after key points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One idea per slide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7450" y="1809750"/>
            <a:ext cx="5238750" cy="609600"/>
          </a:xfrm>
          <a:prstGeom prst="roundRect">
            <a:avLst>
              <a:gd name="adj" fmla="val 13125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9605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Avoid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4365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Reading your slides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Apologising for nerves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Rushing the ending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Do this, not that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24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685800" y="1809750"/>
            <a:ext cx="4977384" cy="4114800"/>
          </a:xfrm>
          <a:prstGeom prst="roundRect">
            <a:avLst>
              <a:gd name="adj" fmla="val 486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564892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3387852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1050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Activity photo / worksheet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2284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Present one idea in two minutes with three slides.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82284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Prepare for fifteen minutes, then present to your table. Each listener gives one "keep" and one "try" note.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Try it: Two-minute talk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25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85800" y="1809750"/>
          <a:ext cx="108204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06800"/>
                <a:gridCol w="3606800"/>
                <a:gridCol w="36068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Step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What good looks like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Self-check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Hook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First 10 seconds land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Structure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Three clear points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Slides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Big text, few words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Close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Clear call to action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5800" y="50863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Tick each item during the practice round.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Practice checklist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26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685800" y="3537966"/>
            <a:ext cx="108204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6" name="Oval 5"/>
          <p:cNvSpPr/>
          <p:nvPr/>
        </p:nvSpPr>
        <p:spPr>
          <a:xfrm>
            <a:off x="685800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186156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10:00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228066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Opening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258546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Memorable talks</a:t>
            </a:r>
          </a:p>
        </p:txBody>
      </p:sp>
      <p:sp>
        <p:nvSpPr>
          <p:cNvPr id="10" name="Oval 9"/>
          <p:cNvSpPr/>
          <p:nvPr/>
        </p:nvSpPr>
        <p:spPr>
          <a:xfrm>
            <a:off x="3390900" y="3433191"/>
            <a:ext cx="209550" cy="2095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90900" y="382371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10:30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90900" y="424281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Module 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90900" y="454761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Story</a:t>
            </a:r>
          </a:p>
        </p:txBody>
      </p:sp>
      <p:sp>
        <p:nvSpPr>
          <p:cNvPr id="14" name="Oval 13"/>
          <p:cNvSpPr/>
          <p:nvPr/>
        </p:nvSpPr>
        <p:spPr>
          <a:xfrm>
            <a:off x="6096000" y="3433191"/>
            <a:ext cx="209550" cy="2095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96000" y="186156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11:30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28066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Module 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96000" y="258546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Design and delivery</a:t>
            </a:r>
          </a:p>
        </p:txBody>
      </p:sp>
      <p:sp>
        <p:nvSpPr>
          <p:cNvPr id="18" name="Oval 17"/>
          <p:cNvSpPr/>
          <p:nvPr/>
        </p:nvSpPr>
        <p:spPr>
          <a:xfrm>
            <a:off x="8801100" y="3433191"/>
            <a:ext cx="209550" cy="2095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801100" y="382371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12:30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01100" y="424281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Practice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01100" y="454761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Two-minute talks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Workshop agenda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Image placeholder (right-click &gt; Format Shape &gt; Picture fill)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706880" y="3215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2529840" y="2971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" y="3794760"/>
            <a:ext cx="44424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Portrait image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99710" y="1047750"/>
            <a:ext cx="1905000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8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9710" y="2381250"/>
            <a:ext cx="6225540" cy="2476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600" b="0" i="1">
                <a:solidFill>
                  <a:schemeClr val="tx1"/>
                </a:solidFill>
                <a:latin typeface="+mj-lt"/>
              </a:rPr>
              <a:t>Make it simple. Make it memorable. Make it yours.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99710" y="5143500"/>
            <a:ext cx="62255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2"/>
                </a:solidFill>
                <a:latin typeface="+mn-lt"/>
              </a:rPr>
              <a:t>— Workshop facilitator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28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775448" y="1905000"/>
            <a:ext cx="3730752" cy="3543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Self-rated confidence on a 5-point scale (sample data).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Confidence before and after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29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25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Week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Record yourself once.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4648200" y="218313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Week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Present at a team meeting.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343900" y="218313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Month 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Volunteer for a bigger audience.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Your 30-day action plan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30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6" name="Image placeholder (right-click &gt; Format Shape &gt; Picture fill)"/>
          <p:cNvSpPr/>
          <p:nvPr/>
        </p:nvSpPr>
        <p:spPr>
          <a:xfrm>
            <a:off x="7178040" y="1809750"/>
            <a:ext cx="4328160" cy="4114800"/>
          </a:xfrm>
          <a:prstGeom prst="roundRect">
            <a:avLst>
              <a:gd name="adj" fmla="val 486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873252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55548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273290" y="4232910"/>
            <a:ext cx="41376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Key takeaways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05942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One big idea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Slides support you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Rehearse out loud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Finish strong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858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Excel for Everyday Analysis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6858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57300"/>
            <a:ext cx="9105900" cy="3581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Formulas, pivots and charts you will actually use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85800" y="53149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85800" y="55054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Module 3 · Excel for Everyday Analysis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33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6" name="Rounded Rectangle 5"/>
          <p:cNvSpPr/>
          <p:nvPr/>
        </p:nvSpPr>
        <p:spPr>
          <a:xfrm>
            <a:off x="7719060" y="1809750"/>
            <a:ext cx="3787140" cy="4114800"/>
          </a:xfrm>
          <a:prstGeom prst="roundRect">
            <a:avLst>
              <a:gd name="adj" fmla="val 3521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985760" y="2076450"/>
            <a:ext cx="325374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2"/>
                </a:solidFill>
                <a:latin typeface="+mn-lt"/>
              </a:rPr>
              <a:t>GROUND RULE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85760" y="2476500"/>
            <a:ext cx="3253740" cy="3162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Bring a laptop with Excel or Google Sheets.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What you will learn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492240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Clean data quickly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Use lookups and conditional formulas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Summarise with pivot tables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Build clear, honest charts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34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858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functions cover most daily work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2926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45212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5 min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212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to build a pivot table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78994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81280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3 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280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saved weekly by automating reports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544830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Illustrative figures for discussion.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The case for change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35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25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250" b="1" i="0">
                <a:solidFill>
                  <a:schemeClr val="tx1"/>
                </a:solidFill>
                <a:latin typeface="+mj-lt"/>
              </a:rPr>
              <a:t>SUMIFS / COUNTIFS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Totals and counts with conditions.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4648200" y="218313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XLOOKUP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Find values across tables.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343900" y="218313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IF / IFS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Logic and categories.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Must-know formulas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36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685800" y="2045494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20454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47800" y="1809750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Clean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10328" y="1809750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Trim, split, de-duplicate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409700" y="2814638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Oval 9"/>
          <p:cNvSpPr/>
          <p:nvPr/>
        </p:nvSpPr>
        <p:spPr>
          <a:xfrm>
            <a:off x="685800" y="3050381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85800" y="30503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47800" y="2814638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Structure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910328" y="2814638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Convert to a table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409700" y="3819525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5" name="Oval 14"/>
          <p:cNvSpPr/>
          <p:nvPr/>
        </p:nvSpPr>
        <p:spPr>
          <a:xfrm>
            <a:off x="685800" y="4055269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85800" y="40552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47800" y="3819525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Summarise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910328" y="3819525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Pivot by the right fields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1409700" y="4824412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0" name="Oval 19"/>
          <p:cNvSpPr/>
          <p:nvPr/>
        </p:nvSpPr>
        <p:spPr>
          <a:xfrm>
            <a:off x="685800" y="5060156"/>
            <a:ext cx="533400" cy="5334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85800" y="50601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47800" y="4824412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Show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910328" y="4824412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Chart one key message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From raw data to insight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37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85800" y="1809750"/>
            <a:ext cx="5238750" cy="609600"/>
          </a:xfrm>
          <a:prstGeom prst="roundRect">
            <a:avLst>
              <a:gd name="adj" fmla="val 1312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Do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Keep raw data on its own sheet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Use tables and named ranges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Label every chart axis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7450" y="1809750"/>
            <a:ext cx="5238750" cy="609600"/>
          </a:xfrm>
          <a:prstGeom prst="roundRect">
            <a:avLst>
              <a:gd name="adj" fmla="val 13125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9605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Avoid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4365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Merged cells in data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Hard-coded numbers in formulas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3D pie charts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Do this, not that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38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685800" y="1809750"/>
            <a:ext cx="4977384" cy="4114800"/>
          </a:xfrm>
          <a:prstGeom prst="roundRect">
            <a:avLst>
              <a:gd name="adj" fmla="val 486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564892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3387852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1050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Activity photo / worksheet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2284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Turn 500 rows of sample sales data into a one-page summary.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82284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Clean the data, build two pivots (by region and by month) and one chart. Present your dashboard in two minutes.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Try it: Build a sales dashboard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39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85800" y="1809750"/>
          <a:ext cx="108204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06800"/>
                <a:gridCol w="3606800"/>
                <a:gridCol w="36068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Step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What good looks like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Self-check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Data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Formatted as a table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Formulas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 hard-coded values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Pivot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Totals reconcile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Chart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Title, labels, one message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5800" y="50863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Tick each item during the practice round.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Practice checklist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40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685800" y="3537966"/>
            <a:ext cx="108204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6" name="Oval 5"/>
          <p:cNvSpPr/>
          <p:nvPr/>
        </p:nvSpPr>
        <p:spPr>
          <a:xfrm>
            <a:off x="685800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186156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10:00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228066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Warm-up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258546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Spreadsheet habits</a:t>
            </a:r>
          </a:p>
        </p:txBody>
      </p:sp>
      <p:sp>
        <p:nvSpPr>
          <p:cNvPr id="10" name="Oval 9"/>
          <p:cNvSpPr/>
          <p:nvPr/>
        </p:nvSpPr>
        <p:spPr>
          <a:xfrm>
            <a:off x="3390900" y="3433191"/>
            <a:ext cx="209550" cy="2095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90900" y="382371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10:30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90900" y="424281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Module 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90900" y="454761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Formulas</a:t>
            </a:r>
          </a:p>
        </p:txBody>
      </p:sp>
      <p:sp>
        <p:nvSpPr>
          <p:cNvPr id="14" name="Oval 13"/>
          <p:cNvSpPr/>
          <p:nvPr/>
        </p:nvSpPr>
        <p:spPr>
          <a:xfrm>
            <a:off x="6096000" y="3433191"/>
            <a:ext cx="209550" cy="2095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96000" y="186156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11:45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28066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Module 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96000" y="258546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Pivots and charts</a:t>
            </a:r>
          </a:p>
        </p:txBody>
      </p:sp>
      <p:sp>
        <p:nvSpPr>
          <p:cNvPr id="18" name="Oval 17"/>
          <p:cNvSpPr/>
          <p:nvPr/>
        </p:nvSpPr>
        <p:spPr>
          <a:xfrm>
            <a:off x="8801100" y="3433191"/>
            <a:ext cx="209550" cy="2095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801100" y="382371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13:00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01100" y="424281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Practice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01100" y="454761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Dashboard build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Workshop agenda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Image placeholder (right-click &gt; Format Shape &gt; Picture fill)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706880" y="3215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2529840" y="2971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" y="3794760"/>
            <a:ext cx="44424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Portrait image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99710" y="1047750"/>
            <a:ext cx="1905000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8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9710" y="2381250"/>
            <a:ext cx="6225540" cy="2476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600" b="0" i="1">
                <a:solidFill>
                  <a:schemeClr val="tx1"/>
                </a:solidFill>
                <a:latin typeface="+mj-lt"/>
              </a:rPr>
              <a:t>A good spreadsheet answers a question before anyone asks it.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99710" y="5143500"/>
            <a:ext cx="62255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2"/>
                </a:solidFill>
                <a:latin typeface="+mn-lt"/>
              </a:rPr>
              <a:t>— Workshop facilitator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42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775448" y="1905000"/>
            <a:ext cx="3730752" cy="3543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Self-rated confidence on a 5-point scale (sample data).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Confidence before and after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43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25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Week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Replace one manual report with a pivot.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4648200" y="218313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Week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Use XLOOKUP on real data.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343900" y="218313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Week 3–4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Build a team dashboard.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Your 30-day action plan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44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6" name="Image placeholder (right-click &gt; Format Shape &gt; Picture fill)"/>
          <p:cNvSpPr/>
          <p:nvPr/>
        </p:nvSpPr>
        <p:spPr>
          <a:xfrm>
            <a:off x="7178040" y="1809750"/>
            <a:ext cx="4328160" cy="4114800"/>
          </a:xfrm>
          <a:prstGeom prst="roundRect">
            <a:avLst>
              <a:gd name="adj" fmla="val 486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873252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55548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273290" y="4232910"/>
            <a:ext cx="41376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Key takeaways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05942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Clean data first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Tables, not ranges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Pivot to summarise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One chart, one message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858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550" b="1" i="0">
                <a:solidFill>
                  <a:schemeClr val="tx1"/>
                </a:solidFill>
                <a:latin typeface="+mj-lt"/>
              </a:rPr>
              <a:t>Effective Communication at Work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6858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57300"/>
            <a:ext cx="9105900" cy="3581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Speak clearly, listen fully, write so people act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85800" y="53149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85800" y="55054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Module 4 · Effective Communication at Work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47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6" name="Rounded Rectangle 5"/>
          <p:cNvSpPr/>
          <p:nvPr/>
        </p:nvSpPr>
        <p:spPr>
          <a:xfrm>
            <a:off x="7719060" y="1809750"/>
            <a:ext cx="3787140" cy="4114800"/>
          </a:xfrm>
          <a:prstGeom prst="roundRect">
            <a:avLst>
              <a:gd name="adj" fmla="val 3521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985760" y="2076450"/>
            <a:ext cx="325374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2"/>
                </a:solidFill>
                <a:latin typeface="+mn-lt"/>
              </a:rPr>
              <a:t>GROUND RULE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85760" y="2476500"/>
            <a:ext cx="3253740" cy="3162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Phones face down; one conversation at a time.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What you will learn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492240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Structure a message so the point lands first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Listen to understand, not to reply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Write emails people read and act on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Handle difficult conversations calmly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48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858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60%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of meetings end without clear owners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2926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45212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28 min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212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lost per day to unclear emails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78994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81280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3×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280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faster decisions with a written summary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544830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Illustrative figures for discussion.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The case for change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49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25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Clear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One idea per message, the ask up front.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4648200" y="218313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Concise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Cut words that do not change the meaning.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343900" y="218313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Considerate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Write for the reader's time and context.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The three Cs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50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685800" y="2045494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20454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47800" y="1809750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Pause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10328" y="1809750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Give full attention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409700" y="2814638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Oval 9"/>
          <p:cNvSpPr/>
          <p:nvPr/>
        </p:nvSpPr>
        <p:spPr>
          <a:xfrm>
            <a:off x="685800" y="3050381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85800" y="30503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47800" y="2814638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Paraphrase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910328" y="2814638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Repeat back in your words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409700" y="3819525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5" name="Oval 14"/>
          <p:cNvSpPr/>
          <p:nvPr/>
        </p:nvSpPr>
        <p:spPr>
          <a:xfrm>
            <a:off x="685800" y="4055269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85800" y="40552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47800" y="3819525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Probe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910328" y="3819525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Ask one open question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1409700" y="4824412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0" name="Oval 19"/>
          <p:cNvSpPr/>
          <p:nvPr/>
        </p:nvSpPr>
        <p:spPr>
          <a:xfrm>
            <a:off x="685800" y="5060156"/>
            <a:ext cx="533400" cy="5334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85800" y="50601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47800" y="4824412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Confirm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910328" y="4824412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Agree what happens next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Active listening in four steps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51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85800" y="1809750"/>
            <a:ext cx="5238750" cy="609600"/>
          </a:xfrm>
          <a:prstGeom prst="roundRect">
            <a:avLst>
              <a:gd name="adj" fmla="val 1312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Do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Lead with the decision you need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Use names and dates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Summarise in writing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7450" y="1809750"/>
            <a:ext cx="5238750" cy="609600"/>
          </a:xfrm>
          <a:prstGeom prst="roundRect">
            <a:avLst>
              <a:gd name="adj" fmla="val 13125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9605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Avoid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4365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Burying the ask in paragraph four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Replying all by default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Assuming silence means yes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Do this, not that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52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685800" y="1809750"/>
            <a:ext cx="4977384" cy="4114800"/>
          </a:xfrm>
          <a:prstGeom prst="roundRect">
            <a:avLst>
              <a:gd name="adj" fmla="val 486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564892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3387852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1050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Activity photo / worksheet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2284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Turn a 300-word email into five lines.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82284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Work in pairs. Swap rewrites and score each other on clarity, tone and a clear ask. Share one before-and-after with the group.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Try it: Rewrite the email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53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85800" y="1809750"/>
          <a:ext cx="108204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06800"/>
                <a:gridCol w="3606800"/>
                <a:gridCol w="36068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Step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What good looks like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Self-check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Opening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The ask is in line one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Body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Three points or fewer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Close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Owner and date named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Tone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Polite and direct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5800" y="50863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Tick each item during the practice round.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Practice checklist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54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685800" y="3537966"/>
            <a:ext cx="108204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6" name="Oval 5"/>
          <p:cNvSpPr/>
          <p:nvPr/>
        </p:nvSpPr>
        <p:spPr>
          <a:xfrm>
            <a:off x="685800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186156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10:00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228066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Warm-up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258546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Why messages fail</a:t>
            </a:r>
          </a:p>
        </p:txBody>
      </p:sp>
      <p:sp>
        <p:nvSpPr>
          <p:cNvPr id="10" name="Oval 9"/>
          <p:cNvSpPr/>
          <p:nvPr/>
        </p:nvSpPr>
        <p:spPr>
          <a:xfrm>
            <a:off x="3390900" y="3433191"/>
            <a:ext cx="209550" cy="2095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90900" y="382371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10:30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90900" y="424281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Module 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90900" y="454761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The three Cs</a:t>
            </a:r>
          </a:p>
        </p:txBody>
      </p:sp>
      <p:sp>
        <p:nvSpPr>
          <p:cNvPr id="14" name="Oval 13"/>
          <p:cNvSpPr/>
          <p:nvPr/>
        </p:nvSpPr>
        <p:spPr>
          <a:xfrm>
            <a:off x="6096000" y="3433191"/>
            <a:ext cx="209550" cy="2095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96000" y="186156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11:30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28066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Module 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96000" y="258546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Active listening</a:t>
            </a:r>
          </a:p>
        </p:txBody>
      </p:sp>
      <p:sp>
        <p:nvSpPr>
          <p:cNvPr id="18" name="Oval 17"/>
          <p:cNvSpPr/>
          <p:nvPr/>
        </p:nvSpPr>
        <p:spPr>
          <a:xfrm>
            <a:off x="8801100" y="3433191"/>
            <a:ext cx="209550" cy="2095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801100" y="382371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12:30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01100" y="424281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Practice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01100" y="454761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Role plays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Workshop agenda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Image placeholder (right-click &gt; Format Shape &gt; Picture fill)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706880" y="3215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2529840" y="2971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" y="3794760"/>
            <a:ext cx="44424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Portrait image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99710" y="1047750"/>
            <a:ext cx="1905000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8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9710" y="2381250"/>
            <a:ext cx="6225540" cy="2476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600" b="0" i="1">
                <a:solidFill>
                  <a:schemeClr val="tx1"/>
                </a:solidFill>
                <a:latin typeface="+mj-lt"/>
              </a:rPr>
              <a:t>Say less, mean more, and check that it landed.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99710" y="5143500"/>
            <a:ext cx="62255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2"/>
                </a:solidFill>
                <a:latin typeface="+mn-lt"/>
              </a:rPr>
              <a:t>— Workshop facilitator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56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775448" y="1905000"/>
            <a:ext cx="3730752" cy="3543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Self-rated confidence on a 5-point scale (sample data).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Confidence before and after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57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25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Week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Rewrite three emails before sending.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4648200" y="218313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Week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Paraphrase in every one-on-one.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343900" y="218313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Week 3–4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Send a summary after each meeting.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Your 30-day action plan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58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6" name="Image placeholder (right-click &gt; Format Shape &gt; Picture fill)"/>
          <p:cNvSpPr/>
          <p:nvPr/>
        </p:nvSpPr>
        <p:spPr>
          <a:xfrm>
            <a:off x="7178040" y="1809750"/>
            <a:ext cx="4328160" cy="4114800"/>
          </a:xfrm>
          <a:prstGeom prst="roundRect">
            <a:avLst>
              <a:gd name="adj" fmla="val 486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873252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55548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273290" y="4232910"/>
            <a:ext cx="41376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Key takeaways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05942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Lead with the point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Listen to understand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Write it down and confirm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Practise a little every day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858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05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Leadership Essentials for New Managers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6858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57300"/>
            <a:ext cx="9105900" cy="3581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From doing the work to leading the people who do it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85800" y="53149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85800" y="55054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Module 5 · Leadership Essentials for New Managers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61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6" name="Rounded Rectangle 5"/>
          <p:cNvSpPr/>
          <p:nvPr/>
        </p:nvSpPr>
        <p:spPr>
          <a:xfrm>
            <a:off x="7719060" y="1809750"/>
            <a:ext cx="3787140" cy="4114800"/>
          </a:xfrm>
          <a:prstGeom prst="roundRect">
            <a:avLst>
              <a:gd name="adj" fmla="val 3521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985760" y="2076450"/>
            <a:ext cx="325374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2"/>
                </a:solidFill>
                <a:latin typeface="+mn-lt"/>
              </a:rPr>
              <a:t>GROUND RULE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85760" y="2476500"/>
            <a:ext cx="3253740" cy="3162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What is shared here stays here.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What you will learn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492240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Set clear expectations and goals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Give feedback that helps people grow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Run effective one-on-ones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Delegate without losing control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62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858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70%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of team engagement depends on the manager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2926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45212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 in 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212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new managers get no training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78994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81280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30 min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280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weekly one-on-one is enough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544830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Illustrative figures for discussion.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The case for change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63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25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Direction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Make goals and priorities clear.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4648200" y="218313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Development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Help each person grow.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343900" y="218313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Delivery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Remove blockers, track results.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Your new role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64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685800" y="2045494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20454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47800" y="1809750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Situation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10328" y="1809750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When and where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409700" y="2814638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Oval 9"/>
          <p:cNvSpPr/>
          <p:nvPr/>
        </p:nvSpPr>
        <p:spPr>
          <a:xfrm>
            <a:off x="685800" y="3050381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85800" y="30503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47800" y="2814638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Behaviour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910328" y="2814638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What you observed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409700" y="3819525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5" name="Oval 14"/>
          <p:cNvSpPr/>
          <p:nvPr/>
        </p:nvSpPr>
        <p:spPr>
          <a:xfrm>
            <a:off x="685800" y="4055269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85800" y="40552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47800" y="3819525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Impact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910328" y="3819525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The effect it had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1409700" y="4824412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0" name="Oval 19"/>
          <p:cNvSpPr/>
          <p:nvPr/>
        </p:nvSpPr>
        <p:spPr>
          <a:xfrm>
            <a:off x="685800" y="5060156"/>
            <a:ext cx="533400" cy="5334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85800" y="50601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47800" y="4824412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Next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910328" y="4824412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Agree what changes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Feedback with SBI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65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85800" y="1809750"/>
            <a:ext cx="5238750" cy="609600"/>
          </a:xfrm>
          <a:prstGeom prst="roundRect">
            <a:avLst>
              <a:gd name="adj" fmla="val 1312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Do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Hold weekly one-on-ones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Praise in public, correct in private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Delegate outcomes, not tasks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7450" y="1809750"/>
            <a:ext cx="5238750" cy="609600"/>
          </a:xfrm>
          <a:prstGeom prst="roundRect">
            <a:avLst>
              <a:gd name="adj" fmla="val 13125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9605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Avoid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4365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Doing the work yourself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Saving feedback for appraisals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Managing everyone the same way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Do this, not that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66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685800" y="1809750"/>
            <a:ext cx="4977384" cy="4114800"/>
          </a:xfrm>
          <a:prstGeom prst="roundRect">
            <a:avLst>
              <a:gd name="adj" fmla="val 486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564892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3387852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1050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Activity photo / worksheet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2284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Give SBI feedback on a real situation.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82284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In pairs, prepare one positive and one developmental piece of feedback. Deliver, then swap. Observers score clarity and kindness.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Try it: Feedback practice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67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85800" y="1809750"/>
          <a:ext cx="108204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06800"/>
                <a:gridCol w="3606800"/>
                <a:gridCol w="36068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Step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What good looks like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Self-check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Goals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Three written goals each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1:1s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Booked weekly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Feedback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Given within a week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Delegation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One task handed over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5800" y="50863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Tick each item during the practice round.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Practice checklist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68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685800" y="3537966"/>
            <a:ext cx="108204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6" name="Oval 5"/>
          <p:cNvSpPr/>
          <p:nvPr/>
        </p:nvSpPr>
        <p:spPr>
          <a:xfrm>
            <a:off x="685800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186156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09:30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228066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Opening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258546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From player to coach</a:t>
            </a:r>
          </a:p>
        </p:txBody>
      </p:sp>
      <p:sp>
        <p:nvSpPr>
          <p:cNvPr id="10" name="Oval 9"/>
          <p:cNvSpPr/>
          <p:nvPr/>
        </p:nvSpPr>
        <p:spPr>
          <a:xfrm>
            <a:off x="3390900" y="3433191"/>
            <a:ext cx="209550" cy="2095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90900" y="382371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10:30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90900" y="424281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Module 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90900" y="454761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Direction</a:t>
            </a:r>
          </a:p>
        </p:txBody>
      </p:sp>
      <p:sp>
        <p:nvSpPr>
          <p:cNvPr id="14" name="Oval 13"/>
          <p:cNvSpPr/>
          <p:nvPr/>
        </p:nvSpPr>
        <p:spPr>
          <a:xfrm>
            <a:off x="6096000" y="3433191"/>
            <a:ext cx="209550" cy="2095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96000" y="186156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12:00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28066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Module 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96000" y="258546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Feedback</a:t>
            </a:r>
          </a:p>
        </p:txBody>
      </p:sp>
      <p:sp>
        <p:nvSpPr>
          <p:cNvPr id="18" name="Oval 17"/>
          <p:cNvSpPr/>
          <p:nvPr/>
        </p:nvSpPr>
        <p:spPr>
          <a:xfrm>
            <a:off x="8801100" y="3433191"/>
            <a:ext cx="209550" cy="2095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801100" y="382371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14:00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01100" y="424281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Practice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01100" y="454761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Real scenarios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Workshop agenda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Image placeholder (right-click &gt; Format Shape &gt; Picture fill)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706880" y="3215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2529840" y="2971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" y="3794760"/>
            <a:ext cx="44424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Portrait image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99710" y="1047750"/>
            <a:ext cx="1905000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8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9710" y="2381250"/>
            <a:ext cx="6225540" cy="2476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600" b="0" i="1">
                <a:solidFill>
                  <a:schemeClr val="tx1"/>
                </a:solidFill>
                <a:latin typeface="+mj-lt"/>
              </a:rPr>
              <a:t>Leadership is not about being in charge. It is about taking care of those in your charge.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99710" y="5143500"/>
            <a:ext cx="62255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2"/>
                </a:solidFill>
                <a:latin typeface="+mn-lt"/>
              </a:rPr>
              <a:t>— Workshop facilitator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70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775448" y="1905000"/>
            <a:ext cx="3730752" cy="3543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Self-rated confidence on a 5-point scale (sample data).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Confidence before and after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71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25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Week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Book one-on-ones with everyone.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4648200" y="218313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Week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Agree goals with each person.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343900" y="218313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Month 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Delegate one meaningful task.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Your 30-day action plan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72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6" name="Image placeholder (right-click &gt; Format Shape &gt; Picture fill)"/>
          <p:cNvSpPr/>
          <p:nvPr/>
        </p:nvSpPr>
        <p:spPr>
          <a:xfrm>
            <a:off x="7178040" y="1809750"/>
            <a:ext cx="4328160" cy="4114800"/>
          </a:xfrm>
          <a:prstGeom prst="roundRect">
            <a:avLst>
              <a:gd name="adj" fmla="val 486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873252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55548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273290" y="4232910"/>
            <a:ext cx="41376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Key takeaways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05942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Your team is your job now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Clarity beats control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Feedback is a gift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Grow people, not just results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858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06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Customer Service Excellence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6858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57300"/>
            <a:ext cx="9105900" cy="3581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Turn every interaction into a reason to come back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85800" y="53149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85800" y="55054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Module 6 · Customer Service Excellence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75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6" name="Rounded Rectangle 5"/>
          <p:cNvSpPr/>
          <p:nvPr/>
        </p:nvSpPr>
        <p:spPr>
          <a:xfrm>
            <a:off x="7719060" y="1809750"/>
            <a:ext cx="3787140" cy="4114800"/>
          </a:xfrm>
          <a:prstGeom prst="roundRect">
            <a:avLst>
              <a:gd name="adj" fmla="val 3521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985760" y="2076450"/>
            <a:ext cx="325374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2"/>
                </a:solidFill>
                <a:latin typeface="+mn-lt"/>
              </a:rPr>
              <a:t>GROUND RULE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85760" y="2476500"/>
            <a:ext cx="3253740" cy="3162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Role plays are safe practice; mistakes welcome.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What you will learn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492240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Resolve issues with the LEARN model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Handle angry customers calmly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Use positive, clear language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Follow up so issues stay solved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76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858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86%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950" b="0" i="0">
                <a:solidFill>
                  <a:schemeClr val="tx2"/>
                </a:solidFill>
                <a:latin typeface="+mn-lt"/>
              </a:rPr>
              <a:t>would pay more for better service (illustrative)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2926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45212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 in 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212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leave after one bad experience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78994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81280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5×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280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cheaper to keep than win a customer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544830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Illustrative figures for discussion.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The case for change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77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25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Speed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 quick, honest first response.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4648200" y="218313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Empathy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Feeling heard and taken seriously.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343900" y="218313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Resolution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 fix, or a clear next step.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What customers want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78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685800" y="2045494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20454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47800" y="1809750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Listen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10328" y="1809750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Let them finish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409700" y="2814638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Oval 9"/>
          <p:cNvSpPr/>
          <p:nvPr/>
        </p:nvSpPr>
        <p:spPr>
          <a:xfrm>
            <a:off x="685800" y="3050381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85800" y="30503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47800" y="2814638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Empathise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910328" y="2814638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Acknowledge the feeling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409700" y="3819525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5" name="Oval 14"/>
          <p:cNvSpPr/>
          <p:nvPr/>
        </p:nvSpPr>
        <p:spPr>
          <a:xfrm>
            <a:off x="685800" y="4055269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85800" y="40552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47800" y="3819525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Apologise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910328" y="3819525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Own the experience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1409700" y="4824412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0" name="Oval 19"/>
          <p:cNvSpPr/>
          <p:nvPr/>
        </p:nvSpPr>
        <p:spPr>
          <a:xfrm>
            <a:off x="685800" y="5060156"/>
            <a:ext cx="533400" cy="5334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85800" y="50601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47800" y="4824412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Resolve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910328" y="4824412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Fix it, then follow up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The LEARN model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79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85800" y="1809750"/>
            <a:ext cx="5238750" cy="609600"/>
          </a:xfrm>
          <a:prstGeom prst="roundRect">
            <a:avLst>
              <a:gd name="adj" fmla="val 1312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Do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Use the customer's name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Say what you will do and when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Close the loop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7450" y="1809750"/>
            <a:ext cx="5238750" cy="609600"/>
          </a:xfrm>
          <a:prstGeom prst="roundRect">
            <a:avLst>
              <a:gd name="adj" fmla="val 13125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9605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Avoid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4365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"That's not my department"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Blaming the system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Promising what you cannot deliver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Do this, not that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80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685800" y="1809750"/>
            <a:ext cx="4977384" cy="4114800"/>
          </a:xfrm>
          <a:prstGeom prst="roundRect">
            <a:avLst>
              <a:gd name="adj" fmla="val 486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564892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3387852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1050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Activity photo / worksheet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2284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Practise LEARN with three real scenarios.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82284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In threes: customer, agent and observer. Rotate roles. The observer notes phrases that calmed or escalated the conversation.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Try it: Difficult-customer role play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81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85800" y="1809750"/>
          <a:ext cx="108204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06800"/>
                <a:gridCol w="3606800"/>
                <a:gridCol w="36068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Step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What good looks like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Self-check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Greeting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Warm, within 10 seconds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Listening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 interruptions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Language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Positive, no jargon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Close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Next step and timeline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5800" y="50863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Tick each item during the practice round.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Practice checklist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82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685800" y="3537966"/>
            <a:ext cx="108204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6" name="Oval 5"/>
          <p:cNvSpPr/>
          <p:nvPr/>
        </p:nvSpPr>
        <p:spPr>
          <a:xfrm>
            <a:off x="685800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186156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10:00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228066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Welcome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258546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What great service feels like</a:t>
            </a:r>
          </a:p>
        </p:txBody>
      </p:sp>
      <p:sp>
        <p:nvSpPr>
          <p:cNvPr id="10" name="Oval 9"/>
          <p:cNvSpPr/>
          <p:nvPr/>
        </p:nvSpPr>
        <p:spPr>
          <a:xfrm>
            <a:off x="3390900" y="3433191"/>
            <a:ext cx="209550" cy="2095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90900" y="382371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10:45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90900" y="424281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Module 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90900" y="454761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Customer needs</a:t>
            </a:r>
          </a:p>
        </p:txBody>
      </p:sp>
      <p:sp>
        <p:nvSpPr>
          <p:cNvPr id="14" name="Oval 13"/>
          <p:cNvSpPr/>
          <p:nvPr/>
        </p:nvSpPr>
        <p:spPr>
          <a:xfrm>
            <a:off x="6096000" y="3433191"/>
            <a:ext cx="209550" cy="2095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96000" y="186156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11:30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28066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Module 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96000" y="258546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LEARN</a:t>
            </a:r>
          </a:p>
        </p:txBody>
      </p:sp>
      <p:sp>
        <p:nvSpPr>
          <p:cNvPr id="18" name="Oval 17"/>
          <p:cNvSpPr/>
          <p:nvPr/>
        </p:nvSpPr>
        <p:spPr>
          <a:xfrm>
            <a:off x="8801100" y="3433191"/>
            <a:ext cx="209550" cy="2095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801100" y="382371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12:30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01100" y="424281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Practice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01100" y="454761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Role plays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Workshop agenda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Image placeholder (right-click &gt; Format Shape &gt; Picture fill)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706880" y="3215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2529840" y="2971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" y="3794760"/>
            <a:ext cx="44424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Portrait image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99710" y="1047750"/>
            <a:ext cx="1905000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8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9710" y="2381250"/>
            <a:ext cx="6225540" cy="2476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600" b="0" i="1">
                <a:solidFill>
                  <a:schemeClr val="tx1"/>
                </a:solidFill>
                <a:latin typeface="+mj-lt"/>
              </a:rPr>
              <a:t>Service is not a department. It is everyone's job.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99710" y="5143500"/>
            <a:ext cx="62255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2"/>
                </a:solidFill>
                <a:latin typeface="+mn-lt"/>
              </a:rPr>
              <a:t>— Workshop facilitator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84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775448" y="1905000"/>
            <a:ext cx="3730752" cy="3543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Self-rated confidence on a 5-point scale (sample data).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Confidence before and after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85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25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Daily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One extra-mile moment per shift.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4648200" y="218313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Weekly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Share a customer story at huddle.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343900" y="218313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Monthly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Review feedback as a team.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Your 30-day action plan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86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6" name="Image placeholder (right-click &gt; Format Shape &gt; Picture fill)"/>
          <p:cNvSpPr/>
          <p:nvPr/>
        </p:nvSpPr>
        <p:spPr>
          <a:xfrm>
            <a:off x="7178040" y="1809750"/>
            <a:ext cx="4328160" cy="4114800"/>
          </a:xfrm>
          <a:prstGeom prst="roundRect">
            <a:avLst>
              <a:gd name="adj" fmla="val 486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873252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55548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273290" y="4232910"/>
            <a:ext cx="41376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Key takeaways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05942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Listen first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Own the problem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Speak positively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Always follow up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11226394" y="2880360"/>
            <a:ext cx="526694" cy="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10988241" y="3769157"/>
            <a:ext cx="456131" cy="263347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10337597" y="4419801"/>
            <a:ext cx="263347" cy="456131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9448800" y="4657954"/>
            <a:ext cx="0" cy="526694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9" name="Connector 8"/>
          <p:cNvCxnSpPr/>
          <p:nvPr/>
        </p:nvCxnSpPr>
        <p:spPr>
          <a:xfrm flipH="1">
            <a:off x="8296656" y="4419801"/>
            <a:ext cx="263347" cy="456131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0" name="Connector 9"/>
          <p:cNvCxnSpPr/>
          <p:nvPr/>
        </p:nvCxnSpPr>
        <p:spPr>
          <a:xfrm flipH="1">
            <a:off x="7453228" y="3769157"/>
            <a:ext cx="456131" cy="263347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11" name="Connector 10"/>
          <p:cNvCxnSpPr/>
          <p:nvPr/>
        </p:nvCxnSpPr>
        <p:spPr>
          <a:xfrm flipH="1">
            <a:off x="7144512" y="2880360"/>
            <a:ext cx="526694" cy="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2" name="Connector 11"/>
          <p:cNvCxnSpPr/>
          <p:nvPr/>
        </p:nvCxnSpPr>
        <p:spPr>
          <a:xfrm flipH="1" flipV="1">
            <a:off x="7453228" y="1728216"/>
            <a:ext cx="456131" cy="263347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H="1" flipV="1">
            <a:off x="8296656" y="884788"/>
            <a:ext cx="263347" cy="456131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9448800" y="576072"/>
            <a:ext cx="0" cy="526694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10337597" y="884788"/>
            <a:ext cx="263347" cy="456131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10988241" y="1728216"/>
            <a:ext cx="456131" cy="263347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sp>
        <p:nvSpPr>
          <p:cNvPr id="17" name="Oval 16"/>
          <p:cNvSpPr/>
          <p:nvPr/>
        </p:nvSpPr>
        <p:spPr>
          <a:xfrm>
            <a:off x="8132064" y="1563624"/>
            <a:ext cx="2633472" cy="263347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895771" y="3933749"/>
            <a:ext cx="1106058" cy="65836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8843101" y="4618452"/>
            <a:ext cx="1211397" cy="171176"/>
          </a:xfrm>
          <a:prstGeom prst="roundRect">
            <a:avLst>
              <a:gd name="adj" fmla="val 1669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8843101" y="4881799"/>
            <a:ext cx="1211397" cy="171176"/>
          </a:xfrm>
          <a:prstGeom prst="roundRect">
            <a:avLst>
              <a:gd name="adj" fmla="val 1669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8843101" y="5145146"/>
            <a:ext cx="1211397" cy="171176"/>
          </a:xfrm>
          <a:prstGeom prst="roundRect">
            <a:avLst>
              <a:gd name="adj" fmla="val 1669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2" name="Connector 21"/>
          <p:cNvCxnSpPr/>
          <p:nvPr/>
        </p:nvCxnSpPr>
        <p:spPr>
          <a:xfrm>
            <a:off x="9119616" y="3012034"/>
            <a:ext cx="329184" cy="460857"/>
          </a:xfrm>
          <a:prstGeom prst="line">
            <a:avLst/>
          </a:prstGeom>
          <a:ln w="38100">
            <a:solidFill>
              <a:schemeClr val="bg1"/>
            </a:solidFill>
          </a:ln>
        </p:spPr>
      </p:cxnSp>
      <p:cxnSp>
        <p:nvCxnSpPr>
          <p:cNvPr id="23" name="Connector 22"/>
          <p:cNvCxnSpPr/>
          <p:nvPr/>
        </p:nvCxnSpPr>
        <p:spPr>
          <a:xfrm flipV="1">
            <a:off x="9448800" y="3012034"/>
            <a:ext cx="329184" cy="460857"/>
          </a:xfrm>
          <a:prstGeom prst="line">
            <a:avLst/>
          </a:prstGeom>
          <a:ln w="38100">
            <a:solidFill>
              <a:schemeClr val="bg1"/>
            </a:solidFill>
          </a:ln>
        </p:spPr>
      </p:cxnSp>
      <p:sp>
        <p:nvSpPr>
          <p:cNvPr id="24" name="TextBox 23"/>
          <p:cNvSpPr txBox="1"/>
          <p:nvPr/>
        </p:nvSpPr>
        <p:spPr>
          <a:xfrm>
            <a:off x="685800" y="5124450"/>
            <a:ext cx="54102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Presenter Name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5800" y="5410200"/>
            <a:ext cx="54102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53340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905250"/>
            <a:ext cx="5334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Questions and discussion.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training-192">
  <a:themeElements>
    <a:clrScheme name="Morphiq training-192">
      <a:dk1>
        <a:srgbClr val="111111"/>
      </a:dk1>
      <a:lt1>
        <a:srgbClr val="FFFFFF"/>
      </a:lt1>
      <a:dk2>
        <a:srgbClr val="5C5C5C"/>
      </a:dk2>
      <a:lt2>
        <a:srgbClr val="F1F1EE"/>
      </a:lt2>
      <a:accent1>
        <a:srgbClr val="E63022"/>
      </a:accent1>
      <a:accent2>
        <a:srgbClr val="111111"/>
      </a:accent2>
      <a:accent3>
        <a:srgbClr val="F2B705"/>
      </a:accent3>
      <a:accent4>
        <a:srgbClr val="1F4E8C"/>
      </a:accent4>
      <a:accent5>
        <a:srgbClr val="FBDAD7"/>
      </a:accent5>
      <a:accent6>
        <a:srgbClr val="D9D9D9"/>
      </a:accent6>
      <a:hlink>
        <a:srgbClr val="E63022"/>
      </a:hlink>
      <a:folHlink>
        <a:srgbClr val="111111"/>
      </a:folHlink>
    </a:clrScheme>
    <a:fontScheme name="Morphiq training-192">
      <a:majorFont>
        <a:latin typeface="Plus Jakarta Sans"/>
        <a:ea typeface=""/>
        <a:cs typeface=""/>
      </a:majorFont>
      <a:minorFont>
        <a:latin typeface="Plus Jakart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Professional Skills Programme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