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3" r:id="rId74"/>
    <p:sldId id="324" r:id="rId75"/>
    <p:sldId id="325" r:id="rId76"/>
    <p:sldId id="326" r:id="rId77"/>
    <p:sldId id="327" r:id="rId78"/>
    <p:sldId id="328" r:id="rId79"/>
    <p:sldId id="329" r:id="rId80"/>
    <p:sldId id="330" r:id="rId81"/>
    <p:sldId id="331" r:id="rId82"/>
    <p:sldId id="332" r:id="rId83"/>
    <p:sldId id="333" r:id="rId84"/>
    <p:sldId id="334" r:id="rId85"/>
    <p:sldId id="335" r:id="rId86"/>
    <p:sldId id="336" r:id="rId87"/>
    <p:sldId id="337" r:id="rId88"/>
    <p:sldId id="338" r:id="rId89"/>
    <p:sldId id="339" r:id="rId90"/>
    <p:sldId id="340" r:id="rId91"/>
    <p:sldId id="341" r:id="rId92"/>
    <p:sldId id="342" r:id="rId9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<Relationship Id="rId65" Type="http://schemas.openxmlformats.org/officeDocument/2006/relationships/slide" Target="slides/slide59.xml"/><Relationship Id="rId66" Type="http://schemas.openxmlformats.org/officeDocument/2006/relationships/slide" Target="slides/slide60.xml"/><Relationship Id="rId67" Type="http://schemas.openxmlformats.org/officeDocument/2006/relationships/slide" Target="slides/slide61.xml"/><Relationship Id="rId68" Type="http://schemas.openxmlformats.org/officeDocument/2006/relationships/slide" Target="slides/slide62.xml"/><Relationship Id="rId69" Type="http://schemas.openxmlformats.org/officeDocument/2006/relationships/slide" Target="slides/slide63.xml"/><Relationship Id="rId70" Type="http://schemas.openxmlformats.org/officeDocument/2006/relationships/slide" Target="slides/slide64.xml"/><Relationship Id="rId71" Type="http://schemas.openxmlformats.org/officeDocument/2006/relationships/slide" Target="slides/slide65.xml"/><Relationship Id="rId72" Type="http://schemas.openxmlformats.org/officeDocument/2006/relationships/slide" Target="slides/slide66.xml"/><Relationship Id="rId73" Type="http://schemas.openxmlformats.org/officeDocument/2006/relationships/slide" Target="slides/slide67.xml"/><Relationship Id="rId74" Type="http://schemas.openxmlformats.org/officeDocument/2006/relationships/slide" Target="slides/slide68.xml"/><Relationship Id="rId75" Type="http://schemas.openxmlformats.org/officeDocument/2006/relationships/slide" Target="slides/slide69.xml"/><Relationship Id="rId76" Type="http://schemas.openxmlformats.org/officeDocument/2006/relationships/slide" Target="slides/slide70.xml"/><Relationship Id="rId77" Type="http://schemas.openxmlformats.org/officeDocument/2006/relationships/slide" Target="slides/slide71.xml"/><Relationship Id="rId78" Type="http://schemas.openxmlformats.org/officeDocument/2006/relationships/slide" Target="slides/slide72.xml"/><Relationship Id="rId79" Type="http://schemas.openxmlformats.org/officeDocument/2006/relationships/slide" Target="slides/slide73.xml"/><Relationship Id="rId80" Type="http://schemas.openxmlformats.org/officeDocument/2006/relationships/slide" Target="slides/slide74.xml"/><Relationship Id="rId81" Type="http://schemas.openxmlformats.org/officeDocument/2006/relationships/slide" Target="slides/slide75.xml"/><Relationship Id="rId82" Type="http://schemas.openxmlformats.org/officeDocument/2006/relationships/slide" Target="slides/slide76.xml"/><Relationship Id="rId83" Type="http://schemas.openxmlformats.org/officeDocument/2006/relationships/slide" Target="slides/slide77.xml"/><Relationship Id="rId84" Type="http://schemas.openxmlformats.org/officeDocument/2006/relationships/slide" Target="slides/slide78.xml"/><Relationship Id="rId85" Type="http://schemas.openxmlformats.org/officeDocument/2006/relationships/slide" Target="slides/slide79.xml"/><Relationship Id="rId86" Type="http://schemas.openxmlformats.org/officeDocument/2006/relationships/slide" Target="slides/slide80.xml"/><Relationship Id="rId87" Type="http://schemas.openxmlformats.org/officeDocument/2006/relationships/slide" Target="slides/slide81.xml"/><Relationship Id="rId88" Type="http://schemas.openxmlformats.org/officeDocument/2006/relationships/slide" Target="slides/slide82.xml"/><Relationship Id="rId89" Type="http://schemas.openxmlformats.org/officeDocument/2006/relationships/slide" Target="slides/slide83.xml"/><Relationship Id="rId90" Type="http://schemas.openxmlformats.org/officeDocument/2006/relationships/slide" Target="slides/slide84.xml"/><Relationship Id="rId91" Type="http://schemas.openxmlformats.org/officeDocument/2006/relationships/slide" Target="slides/slide85.xml"/><Relationship Id="rId92" Type="http://schemas.openxmlformats.org/officeDocument/2006/relationships/slide" Target="slides/slide86.xml"/><Relationship Id="rId93" Type="http://schemas.openxmlformats.org/officeDocument/2006/relationships/slide" Target="slides/slide87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_rels/chart5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5.xlsx"/></Relationships>
</file>

<file path=ppt/charts/_rels/chart6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Before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Writing</c:v>
                </c:pt>
                <c:pt idx="1">
                  <c:v>Listening</c:v>
                </c:pt>
                <c:pt idx="2">
                  <c:v>Meetings</c:v>
                </c:pt>
                <c:pt idx="3">
                  <c:v>Feedback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2.1</c:v>
                </c:pt>
                <c:pt idx="1">
                  <c:v>2.4</c:v>
                </c:pt>
                <c:pt idx="2">
                  <c:v>1.8</c:v>
                </c:pt>
                <c:pt idx="3">
                  <c:v>2.6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After</c:v>
                </c:pt>
              </c:strCache>
            </c:strRef>
          </c:tx>
          <c:spPr>
            <a:solidFill>
              <a:schemeClr val="accent2"/>
            </a:solidFill>
          </c:spPr>
          <c:cat>
            <c:strRef>
              <c:f>Sheet1!$A$2:$A$5</c:f>
              <c:strCache>
                <c:ptCount val="4"/>
                <c:pt idx="0">
                  <c:v>Writing</c:v>
                </c:pt>
                <c:pt idx="1">
                  <c:v>Listening</c:v>
                </c:pt>
                <c:pt idx="2">
                  <c:v>Meetings</c:v>
                </c:pt>
                <c:pt idx="3">
                  <c:v>Feedback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3.9</c:v>
                </c:pt>
                <c:pt idx="1">
                  <c:v>4.2</c:v>
                </c:pt>
                <c:pt idx="2">
                  <c:v>3.6</c:v>
                </c:pt>
                <c:pt idx="3">
                  <c:v>4.1</c:v>
                </c:pt>
              </c:numCache>
            </c:numRef>
          </c:val>
        </c:ser>
        <c:gapWidth val="8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legend>
      <c:legendPos val="b"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Before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Planning</c:v>
                </c:pt>
                <c:pt idx="1">
                  <c:v>Focus</c:v>
                </c:pt>
                <c:pt idx="2">
                  <c:v>Prioritising</c:v>
                </c:pt>
                <c:pt idx="3">
                  <c:v>Saying no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2.1</c:v>
                </c:pt>
                <c:pt idx="1">
                  <c:v>2.4</c:v>
                </c:pt>
                <c:pt idx="2">
                  <c:v>1.8</c:v>
                </c:pt>
                <c:pt idx="3">
                  <c:v>2.6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After</c:v>
                </c:pt>
              </c:strCache>
            </c:strRef>
          </c:tx>
          <c:spPr>
            <a:solidFill>
              <a:schemeClr val="accent2"/>
            </a:solidFill>
          </c:spPr>
          <c:cat>
            <c:strRef>
              <c:f>Sheet1!$A$2:$A$5</c:f>
              <c:strCache>
                <c:ptCount val="4"/>
                <c:pt idx="0">
                  <c:v>Planning</c:v>
                </c:pt>
                <c:pt idx="1">
                  <c:v>Focus</c:v>
                </c:pt>
                <c:pt idx="2">
                  <c:v>Prioritising</c:v>
                </c:pt>
                <c:pt idx="3">
                  <c:v>Saying no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3.9</c:v>
                </c:pt>
                <c:pt idx="1">
                  <c:v>4.2</c:v>
                </c:pt>
                <c:pt idx="2">
                  <c:v>3.6</c:v>
                </c:pt>
                <c:pt idx="3">
                  <c:v>4.1</c:v>
                </c:pt>
              </c:numCache>
            </c:numRef>
          </c:val>
        </c:ser>
        <c:gapWidth val="8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legend>
      <c:legendPos val="b"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Before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Empathy</c:v>
                </c:pt>
                <c:pt idx="1">
                  <c:v>Problem solving</c:v>
                </c:pt>
                <c:pt idx="2">
                  <c:v>Phone</c:v>
                </c:pt>
                <c:pt idx="3">
                  <c:v>Chat &amp; email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2.1</c:v>
                </c:pt>
                <c:pt idx="1">
                  <c:v>2.4</c:v>
                </c:pt>
                <c:pt idx="2">
                  <c:v>1.8</c:v>
                </c:pt>
                <c:pt idx="3">
                  <c:v>2.6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After</c:v>
                </c:pt>
              </c:strCache>
            </c:strRef>
          </c:tx>
          <c:spPr>
            <a:solidFill>
              <a:schemeClr val="accent2"/>
            </a:solidFill>
          </c:spPr>
          <c:cat>
            <c:strRef>
              <c:f>Sheet1!$A$2:$A$5</c:f>
              <c:strCache>
                <c:ptCount val="4"/>
                <c:pt idx="0">
                  <c:v>Empathy</c:v>
                </c:pt>
                <c:pt idx="1">
                  <c:v>Problem solving</c:v>
                </c:pt>
                <c:pt idx="2">
                  <c:v>Phone</c:v>
                </c:pt>
                <c:pt idx="3">
                  <c:v>Chat &amp; email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3.9</c:v>
                </c:pt>
                <c:pt idx="1">
                  <c:v>4.2</c:v>
                </c:pt>
                <c:pt idx="2">
                  <c:v>3.6</c:v>
                </c:pt>
                <c:pt idx="3">
                  <c:v>4.1</c:v>
                </c:pt>
              </c:numCache>
            </c:numRef>
          </c:val>
        </c:ser>
        <c:gapWidth val="8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legend>
      <c:legendPos val="b"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Before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Structure</c:v>
                </c:pt>
                <c:pt idx="1">
                  <c:v>Slides</c:v>
                </c:pt>
                <c:pt idx="2">
                  <c:v>Voice</c:v>
                </c:pt>
                <c:pt idx="3">
                  <c:v>Q&amp;A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2.1</c:v>
                </c:pt>
                <c:pt idx="1">
                  <c:v>2.4</c:v>
                </c:pt>
                <c:pt idx="2">
                  <c:v>1.8</c:v>
                </c:pt>
                <c:pt idx="3">
                  <c:v>2.6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After</c:v>
                </c:pt>
              </c:strCache>
            </c:strRef>
          </c:tx>
          <c:spPr>
            <a:solidFill>
              <a:schemeClr val="accent2"/>
            </a:solidFill>
          </c:spPr>
          <c:cat>
            <c:strRef>
              <c:f>Sheet1!$A$2:$A$5</c:f>
              <c:strCache>
                <c:ptCount val="4"/>
                <c:pt idx="0">
                  <c:v>Structure</c:v>
                </c:pt>
                <c:pt idx="1">
                  <c:v>Slides</c:v>
                </c:pt>
                <c:pt idx="2">
                  <c:v>Voice</c:v>
                </c:pt>
                <c:pt idx="3">
                  <c:v>Q&amp;A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3.9</c:v>
                </c:pt>
                <c:pt idx="1">
                  <c:v>4.2</c:v>
                </c:pt>
                <c:pt idx="2">
                  <c:v>3.6</c:v>
                </c:pt>
                <c:pt idx="3">
                  <c:v>4.1</c:v>
                </c:pt>
              </c:numCache>
            </c:numRef>
          </c:val>
        </c:ser>
        <c:gapWidth val="8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legend>
      <c:legendPos val="b"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Before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Formulas</c:v>
                </c:pt>
                <c:pt idx="1">
                  <c:v>Lookups</c:v>
                </c:pt>
                <c:pt idx="2">
                  <c:v>Pivots</c:v>
                </c:pt>
                <c:pt idx="3">
                  <c:v>Charts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2.1</c:v>
                </c:pt>
                <c:pt idx="1">
                  <c:v>2.4</c:v>
                </c:pt>
                <c:pt idx="2">
                  <c:v>1.8</c:v>
                </c:pt>
                <c:pt idx="3">
                  <c:v>2.6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After</c:v>
                </c:pt>
              </c:strCache>
            </c:strRef>
          </c:tx>
          <c:spPr>
            <a:solidFill>
              <a:schemeClr val="accent2"/>
            </a:solidFill>
          </c:spPr>
          <c:cat>
            <c:strRef>
              <c:f>Sheet1!$A$2:$A$5</c:f>
              <c:strCache>
                <c:ptCount val="4"/>
                <c:pt idx="0">
                  <c:v>Formulas</c:v>
                </c:pt>
                <c:pt idx="1">
                  <c:v>Lookups</c:v>
                </c:pt>
                <c:pt idx="2">
                  <c:v>Pivots</c:v>
                </c:pt>
                <c:pt idx="3">
                  <c:v>Charts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3.9</c:v>
                </c:pt>
                <c:pt idx="1">
                  <c:v>4.2</c:v>
                </c:pt>
                <c:pt idx="2">
                  <c:v>3.6</c:v>
                </c:pt>
                <c:pt idx="3">
                  <c:v>4.1</c:v>
                </c:pt>
              </c:numCache>
            </c:numRef>
          </c:val>
        </c:ser>
        <c:gapWidth val="8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legend>
      <c:legendPos val="b"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Before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Feedback</c:v>
                </c:pt>
                <c:pt idx="1">
                  <c:v>Delegation</c:v>
                </c:pt>
                <c:pt idx="2">
                  <c:v>Coaching</c:v>
                </c:pt>
                <c:pt idx="3">
                  <c:v>Planning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2.1</c:v>
                </c:pt>
                <c:pt idx="1">
                  <c:v>2.4</c:v>
                </c:pt>
                <c:pt idx="2">
                  <c:v>1.8</c:v>
                </c:pt>
                <c:pt idx="3">
                  <c:v>2.6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After</c:v>
                </c:pt>
              </c:strCache>
            </c:strRef>
          </c:tx>
          <c:spPr>
            <a:solidFill>
              <a:schemeClr val="accent2"/>
            </a:solidFill>
          </c:spPr>
          <c:cat>
            <c:strRef>
              <c:f>Sheet1!$A$2:$A$5</c:f>
              <c:strCache>
                <c:ptCount val="4"/>
                <c:pt idx="0">
                  <c:v>Feedback</c:v>
                </c:pt>
                <c:pt idx="1">
                  <c:v>Delegation</c:v>
                </c:pt>
                <c:pt idx="2">
                  <c:v>Coaching</c:v>
                </c:pt>
                <c:pt idx="3">
                  <c:v>Planning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3.9</c:v>
                </c:pt>
                <c:pt idx="1">
                  <c:v>4.2</c:v>
                </c:pt>
                <c:pt idx="2">
                  <c:v>3.6</c:v>
                </c:pt>
                <c:pt idx="3">
                  <c:v>4.1</c:v>
                </c:pt>
              </c:numCache>
            </c:numRef>
          </c:val>
        </c:ser>
        <c:gapWidth val="8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legend>
      <c:legendPos val="b"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WORKPLACE SKILLS BOOTCAMP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57350"/>
            <a:ext cx="11125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WORKPLACE SKILLS BOOTCAMP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WORKPLACE SKILLS BOOTCAMP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WORKPLACE SKILLS BOOTCAMP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3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4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5.xml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6.xml"/></Relationships>
</file>

<file path=ppt/slides/_rels/slide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209550" y="209550"/>
            <a:ext cx="11772900" cy="6438900"/>
          </a:xfrm>
          <a:prstGeom prst="rect">
            <a:avLst/>
          </a:prstGeom>
          <a:noFill/>
          <a:ln w="317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304800" y="304800"/>
            <a:ext cx="11582400" cy="6248400"/>
          </a:xfrm>
          <a:prstGeom prst="rect">
            <a:avLst/>
          </a:prstGeom>
          <a:noFill/>
          <a:ln w="9525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5657850" y="552450"/>
            <a:ext cx="876300" cy="876300"/>
          </a:xfrm>
          <a:prstGeom prst="ellipse">
            <a:avLst/>
          </a:prstGeom>
          <a:solidFill>
            <a:schemeClr val="bg2"/>
          </a:solidFill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57850" y="552450"/>
            <a:ext cx="876300" cy="876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i="0">
                <a:solidFill>
                  <a:schemeClr val="tx2"/>
                </a:solidFill>
                <a:latin typeface="+mn-lt"/>
              </a:rPr>
              <a:t>CREST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05000" y="1581150"/>
            <a:ext cx="8382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TRAINING PROGRAMME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667250" y="4248150"/>
            <a:ext cx="28575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1524000" y="4514850"/>
            <a:ext cx="2895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 spc="150">
                <a:solidFill>
                  <a:schemeClr val="tx2"/>
                </a:solidFill>
                <a:latin typeface="+mn-lt"/>
              </a:rPr>
              <a:t>PRESENTED BY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24000" y="4705350"/>
            <a:ext cx="2895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>
                <a:solidFill>
                  <a:schemeClr val="tx1"/>
                </a:solidFill>
                <a:latin typeface="+mn-lt"/>
              </a:rPr>
              <a:t>Presenter Name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0" y="4514850"/>
            <a:ext cx="2895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 spc="150">
                <a:solidFill>
                  <a:schemeClr val="tx2"/>
                </a:solidFill>
                <a:latin typeface="+mn-lt"/>
              </a:rPr>
              <a:t>MODULES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0" y="4705350"/>
            <a:ext cx="2895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>
                <a:solidFill>
                  <a:schemeClr val="tx1"/>
                </a:solidFill>
                <a:latin typeface="+mn-lt"/>
              </a:rPr>
              <a:t>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20000" y="4514850"/>
            <a:ext cx="2895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 spc="150">
                <a:solidFill>
                  <a:schemeClr val="tx2"/>
                </a:solidFill>
                <a:latin typeface="+mn-lt"/>
              </a:rPr>
              <a:t>EDITION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20000" y="4705350"/>
            <a:ext cx="2895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>
                <a:solidFill>
                  <a:schemeClr val="tx1"/>
                </a:solidFill>
                <a:latin typeface="+mn-lt"/>
              </a:rPr>
              <a:t>2026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3500" y="1866900"/>
            <a:ext cx="9525000" cy="17145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50" b="1" i="0">
                <a:solidFill>
                  <a:schemeClr val="tx1"/>
                </a:solidFill>
                <a:latin typeface="+mj-lt"/>
              </a:rPr>
              <a:t>Workplace Skills Bootcamp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95500" y="3638550"/>
            <a:ext cx="8001000" cy="4762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 complete multi-module training course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533400" y="1657350"/>
            <a:ext cx="3556000" cy="20955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33400" y="1657350"/>
            <a:ext cx="35560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20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2857500"/>
            <a:ext cx="30988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n-lt"/>
              </a:rPr>
              <a:t>Effective Communication at Work</a:t>
            </a:r>
          </a:p>
        </p:txBody>
      </p:sp>
      <p:sp>
        <p:nvSpPr>
          <p:cNvPr id="8" name="Rectangle 7"/>
          <p:cNvSpPr/>
          <p:nvPr/>
        </p:nvSpPr>
        <p:spPr>
          <a:xfrm>
            <a:off x="4318000" y="1657350"/>
            <a:ext cx="3556000" cy="20955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318000" y="1657350"/>
            <a:ext cx="35560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466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46600" y="2857500"/>
            <a:ext cx="30988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Time Management Masterclass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102600" y="1657350"/>
            <a:ext cx="3556000" cy="20955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102600" y="1657350"/>
            <a:ext cx="35560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312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31200" y="2857500"/>
            <a:ext cx="30988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Customer Service Excellence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33400" y="3981450"/>
            <a:ext cx="3556000" cy="20955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533400" y="3981450"/>
            <a:ext cx="3556000" cy="5715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620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2000" y="5181600"/>
            <a:ext cx="30988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Presentation Skills Bootcamp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318000" y="3981450"/>
            <a:ext cx="3556000" cy="20955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318000" y="3981450"/>
            <a:ext cx="35560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5466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46600" y="5181600"/>
            <a:ext cx="30988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Excel for Everyday Analysis</a:t>
            </a:r>
          </a:p>
        </p:txBody>
      </p:sp>
      <p:sp>
        <p:nvSpPr>
          <p:cNvPr id="24" name="Rectangle 23"/>
          <p:cNvSpPr/>
          <p:nvPr/>
        </p:nvSpPr>
        <p:spPr>
          <a:xfrm>
            <a:off x="8102600" y="3981450"/>
            <a:ext cx="3556000" cy="20955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8102600" y="3981450"/>
            <a:ext cx="35560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3312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06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331200" y="5181600"/>
            <a:ext cx="30988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Leadership Essentials for New Managers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Course map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2484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4450" b="1" i="0">
                <a:solidFill>
                  <a:schemeClr val="accent5"/>
                </a:solidFill>
                <a:latin typeface="+mj-lt"/>
              </a:rPr>
              <a:t>01</a:t>
            </a:r>
          </a:p>
        </p:txBody>
      </p:sp>
      <p:sp>
        <p:nvSpPr>
          <p:cNvPr id="5" name="Rectangle 4"/>
          <p:cNvSpPr/>
          <p:nvPr/>
        </p:nvSpPr>
        <p:spPr>
          <a:xfrm>
            <a:off x="6096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4850" b="1" i="0">
                <a:solidFill>
                  <a:schemeClr val="tx1"/>
                </a:solidFill>
                <a:latin typeface="+mj-lt"/>
              </a:rPr>
              <a:t>Effective Communication at Work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09600" y="609600"/>
            <a:ext cx="95250" cy="5638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81100" y="990600"/>
            <a:ext cx="8778240" cy="4114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Speak clearly, listen fully, write so people act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81100" y="53911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Module 1 · Effective Communication at Work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7764780" y="1657350"/>
            <a:ext cx="3893820" cy="44196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764780" y="1657350"/>
            <a:ext cx="389382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31480" y="1924050"/>
            <a:ext cx="336042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2"/>
                </a:solidFill>
                <a:latin typeface="+mn-lt"/>
              </a:rPr>
              <a:t>GROUND RULE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31480" y="2324100"/>
            <a:ext cx="3360420" cy="3467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Phones face down; one conversation at a time.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What you will learn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675120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Structure a message so the point lands first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Listen to understand, not to reply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Write emails people read and act on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Handle difficult conversations calmly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5334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2"/>
                </a:solidFill>
                <a:latin typeface="+mj-lt"/>
              </a:rPr>
              <a:t>60%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of meetings end without clear owners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2418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4704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2"/>
                </a:solidFill>
                <a:latin typeface="+mj-lt"/>
              </a:rPr>
              <a:t>28 min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704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lost per day to unclear emails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9502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788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2"/>
                </a:solidFill>
                <a:latin typeface="+mj-lt"/>
              </a:rPr>
              <a:t>3×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788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faster decisions with a written summary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3400" y="5600700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Illustrative figures for discussion.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The case for change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5334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33400" y="1870710"/>
            <a:ext cx="35306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Clear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One idea per message, the ask up front.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307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0700" y="1870710"/>
            <a:ext cx="35306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974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Concise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Cut words that do not change the meaning.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1280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128000" y="1870710"/>
            <a:ext cx="35306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947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Considerate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Write for the reader's time and context.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The three Cs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Oval 3"/>
          <p:cNvSpPr/>
          <p:nvPr/>
        </p:nvSpPr>
        <p:spPr>
          <a:xfrm>
            <a:off x="1304925" y="17526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3049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6193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6286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Pause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67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Give full attention</a:t>
            </a:r>
          </a:p>
        </p:txBody>
      </p:sp>
      <p:sp>
        <p:nvSpPr>
          <p:cNvPr id="9" name="Oval 8"/>
          <p:cNvSpPr/>
          <p:nvPr/>
        </p:nvSpPr>
        <p:spPr>
          <a:xfrm>
            <a:off x="4086225" y="17526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0862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006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099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Paraphrase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480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Repeat back in your words</a:t>
            </a:r>
          </a:p>
        </p:txBody>
      </p:sp>
      <p:sp>
        <p:nvSpPr>
          <p:cNvPr id="14" name="Oval 13"/>
          <p:cNvSpPr/>
          <p:nvPr/>
        </p:nvSpPr>
        <p:spPr>
          <a:xfrm>
            <a:off x="6867525" y="17526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675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819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Probe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Ask one open question</a:t>
            </a:r>
          </a:p>
        </p:txBody>
      </p:sp>
      <p:sp>
        <p:nvSpPr>
          <p:cNvPr id="19" name="Oval 18"/>
          <p:cNvSpPr/>
          <p:nvPr/>
        </p:nvSpPr>
        <p:spPr>
          <a:xfrm>
            <a:off x="9648825" y="17526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6488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725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Confirm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0106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Agree what happens next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Active listening in four steps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533400" y="1657350"/>
            <a:ext cx="5391150" cy="44196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33400" y="1657350"/>
            <a:ext cx="53911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1905000"/>
            <a:ext cx="48577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Do</a:t>
            </a:r>
          </a:p>
        </p:txBody>
      </p:sp>
      <p:sp>
        <p:nvSpPr>
          <p:cNvPr id="7" name="Rectangle 6"/>
          <p:cNvSpPr/>
          <p:nvPr/>
        </p:nvSpPr>
        <p:spPr>
          <a:xfrm>
            <a:off x="800100" y="23812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00100" y="2609850"/>
            <a:ext cx="4857750" cy="32385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Lead with the decision you need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Use names and dates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Summarise in writing</a:t>
            </a:r>
          </a:p>
        </p:txBody>
      </p:sp>
      <p:sp>
        <p:nvSpPr>
          <p:cNvPr id="9" name="Rectangle 8"/>
          <p:cNvSpPr/>
          <p:nvPr/>
        </p:nvSpPr>
        <p:spPr>
          <a:xfrm>
            <a:off x="6267450" y="1657350"/>
            <a:ext cx="5391150" cy="44196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67450" y="1657350"/>
            <a:ext cx="539115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4150" y="1905000"/>
            <a:ext cx="48577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Avoid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34150" y="23812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34150" y="2609850"/>
            <a:ext cx="4857750" cy="32385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Burying the ask in paragraph four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Replying all by default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Assuming silence means yes</a:t>
            </a:r>
          </a:p>
        </p:txBody>
      </p:sp>
      <p:sp>
        <p:nvSpPr>
          <p:cNvPr id="14" name="Oval 13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Do this, not that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533400" y="1657350"/>
            <a:ext cx="5117592" cy="44196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482596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305556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8650" y="4232910"/>
            <a:ext cx="492709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Activity photo / worksheet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70092" y="1695450"/>
            <a:ext cx="5588508" cy="185623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Turn a 300-word email into five lines.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70092" y="3690366"/>
            <a:ext cx="5588508" cy="238658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Work in pairs. Swap rewrites and score each other on clarity, tone and a clear ask. Share one before-and-after with the group.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Try it: Rewrite the email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33400" y="1657350"/>
          <a:ext cx="11125200" cy="314325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708400"/>
                <a:gridCol w="3708400"/>
                <a:gridCol w="37084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Step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What good looks like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Self-check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Opening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The ask is in line one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Body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Three points or fewer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Close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Owner and date named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Tone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Polite and direct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3400" y="49339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Tick each item during the practice round.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Practice checklist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cxnSp>
        <p:nvCxnSpPr>
          <p:cNvPr id="4" name="Connector 3"/>
          <p:cNvCxnSpPr/>
          <p:nvPr/>
        </p:nvCxnSpPr>
        <p:spPr>
          <a:xfrm>
            <a:off x="533400" y="3513582"/>
            <a:ext cx="111252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533400" y="3408807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33400" y="1837182"/>
            <a:ext cx="25527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</a:rPr>
              <a:t>10:00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2256282"/>
            <a:ext cx="25527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Warm-up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2561082"/>
            <a:ext cx="25527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Why messages fail</a:t>
            </a:r>
          </a:p>
        </p:txBody>
      </p:sp>
      <p:sp>
        <p:nvSpPr>
          <p:cNvPr id="9" name="Oval 8"/>
          <p:cNvSpPr/>
          <p:nvPr/>
        </p:nvSpPr>
        <p:spPr>
          <a:xfrm>
            <a:off x="3314700" y="3408807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14700" y="3799332"/>
            <a:ext cx="25527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</a:rPr>
              <a:t>10:30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14700" y="4218432"/>
            <a:ext cx="25527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Module 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14700" y="4523232"/>
            <a:ext cx="25527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The three Cs</a:t>
            </a:r>
          </a:p>
        </p:txBody>
      </p:sp>
      <p:sp>
        <p:nvSpPr>
          <p:cNvPr id="13" name="Oval 12"/>
          <p:cNvSpPr/>
          <p:nvPr/>
        </p:nvSpPr>
        <p:spPr>
          <a:xfrm>
            <a:off x="6096000" y="3408807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096000" y="1837182"/>
            <a:ext cx="25527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</a:rPr>
              <a:t>11:30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0" y="2256282"/>
            <a:ext cx="25527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Module 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0" y="2561082"/>
            <a:ext cx="25527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Active listening</a:t>
            </a:r>
          </a:p>
        </p:txBody>
      </p:sp>
      <p:sp>
        <p:nvSpPr>
          <p:cNvPr id="17" name="Oval 16"/>
          <p:cNvSpPr/>
          <p:nvPr/>
        </p:nvSpPr>
        <p:spPr>
          <a:xfrm>
            <a:off x="8877300" y="3408807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877300" y="3799332"/>
            <a:ext cx="25527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</a:rPr>
              <a:t>12:30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77300" y="4218432"/>
            <a:ext cx="25527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Practice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77300" y="4523232"/>
            <a:ext cx="25527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Role plays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Workshop agenda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34000" y="666750"/>
            <a:ext cx="1524000" cy="1428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9200" b="1" i="0">
                <a:solidFill>
                  <a:schemeClr val="accent2"/>
                </a:solidFill>
                <a:latin typeface="+mj-lt"/>
              </a:rPr>
              <a:t>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52600" y="2190750"/>
            <a:ext cx="8686800" cy="2381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Say less, mean more, and check that it landed.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52600" y="4857750"/>
            <a:ext cx="86868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150">
                <a:solidFill>
                  <a:schemeClr val="tx1"/>
                </a:solidFill>
                <a:latin typeface="+mn-lt"/>
              </a:rPr>
              <a:t>WORKSHOP FACILITATOR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533400" y="1657350"/>
          <a:ext cx="6897624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812024" y="1752600"/>
            <a:ext cx="3846576" cy="3848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Self-rated confidence on a 5-point scale (sample data).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Confidence before and after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5334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33400" y="1870710"/>
            <a:ext cx="35306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Week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Rewrite three emails before sending.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307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0700" y="1870710"/>
            <a:ext cx="35306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974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Week 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Paraphrase in every one-on-one.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1280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128000" y="1870710"/>
            <a:ext cx="35306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947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Week 3–4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Send a summary after each meeting.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Your 30-day action plan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7208520" y="1657350"/>
            <a:ext cx="4450080" cy="44196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82396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64692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03770" y="4232910"/>
            <a:ext cx="42595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Key takeaways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230112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Lead with the point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Listen to understand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Write it down and confirm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Practise a little every day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2484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0650" b="1" i="0">
                <a:solidFill>
                  <a:schemeClr val="accent5"/>
                </a:solidFill>
                <a:latin typeface="+mj-lt"/>
              </a:rPr>
              <a:t>02</a:t>
            </a:r>
          </a:p>
        </p:txBody>
      </p:sp>
      <p:sp>
        <p:nvSpPr>
          <p:cNvPr id="5" name="Rectangle 4"/>
          <p:cNvSpPr/>
          <p:nvPr/>
        </p:nvSpPr>
        <p:spPr>
          <a:xfrm>
            <a:off x="6096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Time Management Masterclass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09600" y="609600"/>
            <a:ext cx="95250" cy="5638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81100" y="990600"/>
            <a:ext cx="8778240" cy="4114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Plan the week, protect focus, finish what matters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81100" y="53911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Module 2 · Time Management Masterclass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7764780" y="1657350"/>
            <a:ext cx="3893820" cy="44196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764780" y="1657350"/>
            <a:ext cx="389382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31480" y="1924050"/>
            <a:ext cx="336042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2"/>
                </a:solidFill>
                <a:latin typeface="+mn-lt"/>
              </a:rPr>
              <a:t>GROUND RULE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31480" y="2324100"/>
            <a:ext cx="3360420" cy="3467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Bring your calendar and current to-do list.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What you will learn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675120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Set priorities with a simple matrix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Plan a realistic week in 20 minutes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Protect deep-focus time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Say no without guilt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5334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2"/>
                </a:solidFill>
                <a:latin typeface="+mj-lt"/>
              </a:rPr>
              <a:t>2.1 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daily time lost to distractions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2418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4704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2"/>
                </a:solidFill>
                <a:latin typeface="+mj-lt"/>
              </a:rPr>
              <a:t>40%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704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of tasks are urgent but not important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9502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788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2"/>
                </a:solidFill>
                <a:latin typeface="+mj-lt"/>
              </a:rPr>
              <a:t>25 min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788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one focus block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3400" y="5600700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Illustrative figures for discussion.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The case for change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5334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33400" y="1870710"/>
            <a:ext cx="35306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Do now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Urgent and important: deadlines, crises.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307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0700" y="1870710"/>
            <a:ext cx="35306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974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Schedule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Important, not urgent: growth, health.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1280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128000" y="1870710"/>
            <a:ext cx="35306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947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Delegate or drop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Urgent but unimportant, or neither.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The priority matrix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Oval 3"/>
          <p:cNvSpPr/>
          <p:nvPr/>
        </p:nvSpPr>
        <p:spPr>
          <a:xfrm>
            <a:off x="1304925" y="17526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3049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6193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6286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Review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67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Look back at last week</a:t>
            </a:r>
          </a:p>
        </p:txBody>
      </p:sp>
      <p:sp>
        <p:nvSpPr>
          <p:cNvPr id="9" name="Oval 8"/>
          <p:cNvSpPr/>
          <p:nvPr/>
        </p:nvSpPr>
        <p:spPr>
          <a:xfrm>
            <a:off x="4086225" y="17526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0862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006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099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Choose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480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Pick three big outcomes</a:t>
            </a:r>
          </a:p>
        </p:txBody>
      </p:sp>
      <p:sp>
        <p:nvSpPr>
          <p:cNvPr id="14" name="Oval 13"/>
          <p:cNvSpPr/>
          <p:nvPr/>
        </p:nvSpPr>
        <p:spPr>
          <a:xfrm>
            <a:off x="6867525" y="17526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675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819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Block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Put them in the calendar</a:t>
            </a:r>
          </a:p>
        </p:txBody>
      </p:sp>
      <p:sp>
        <p:nvSpPr>
          <p:cNvPr id="19" name="Oval 18"/>
          <p:cNvSpPr/>
          <p:nvPr/>
        </p:nvSpPr>
        <p:spPr>
          <a:xfrm>
            <a:off x="9648825" y="17526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6488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725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Buffer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0106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Leave 20% unplanned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Weekly planning ritual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533400" y="1657350"/>
            <a:ext cx="5391150" cy="44196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33400" y="1657350"/>
            <a:ext cx="53911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1905000"/>
            <a:ext cx="48577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Do</a:t>
            </a:r>
          </a:p>
        </p:txBody>
      </p:sp>
      <p:sp>
        <p:nvSpPr>
          <p:cNvPr id="7" name="Rectangle 6"/>
          <p:cNvSpPr/>
          <p:nvPr/>
        </p:nvSpPr>
        <p:spPr>
          <a:xfrm>
            <a:off x="800100" y="23812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00100" y="2609850"/>
            <a:ext cx="4857750" cy="32385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Plan tomorrow before you leave today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Batch email twice a day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Keep one task list</a:t>
            </a:r>
          </a:p>
        </p:txBody>
      </p:sp>
      <p:sp>
        <p:nvSpPr>
          <p:cNvPr id="9" name="Rectangle 8"/>
          <p:cNvSpPr/>
          <p:nvPr/>
        </p:nvSpPr>
        <p:spPr>
          <a:xfrm>
            <a:off x="6267450" y="1657350"/>
            <a:ext cx="5391150" cy="44196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67450" y="1657350"/>
            <a:ext cx="539115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4150" y="1905000"/>
            <a:ext cx="48577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Avoid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34150" y="23812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34150" y="2609850"/>
            <a:ext cx="4857750" cy="32385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Starting the day in your inbox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Multitasking in meetings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Keeping tasks in your head</a:t>
            </a:r>
          </a:p>
        </p:txBody>
      </p:sp>
      <p:sp>
        <p:nvSpPr>
          <p:cNvPr id="14" name="Oval 13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Do this, not that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533400" y="1657350"/>
            <a:ext cx="5117592" cy="44196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482596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305556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8650" y="4232910"/>
            <a:ext cx="492709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Activity photo / worksheet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70092" y="1695450"/>
            <a:ext cx="5588508" cy="185623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Build next week's plan from your actual to-do list.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70092" y="3690366"/>
            <a:ext cx="5588508" cy="238658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Sort every task into the matrix, choose three outcomes, then block focus time. A partner checks that the plan is realistic.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Try it: Plan your real week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33400" y="1657350"/>
          <a:ext cx="11125200" cy="314325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708400"/>
                <a:gridCol w="3708400"/>
                <a:gridCol w="37084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Step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What good looks like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Self-check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Outcomes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Three, written as results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Focus blocks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At least four a week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Buffer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20% unplanned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Review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Friday review booked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3400" y="49339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Tick each item during the practice round.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Practice checklist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cxnSp>
        <p:nvCxnSpPr>
          <p:cNvPr id="4" name="Connector 3"/>
          <p:cNvCxnSpPr/>
          <p:nvPr/>
        </p:nvCxnSpPr>
        <p:spPr>
          <a:xfrm>
            <a:off x="533400" y="3513582"/>
            <a:ext cx="111252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533400" y="3408807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33400" y="1837182"/>
            <a:ext cx="25527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</a:rPr>
              <a:t>09:30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2256282"/>
            <a:ext cx="25527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Kick-off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2561082"/>
            <a:ext cx="25527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Where does time go?</a:t>
            </a:r>
          </a:p>
        </p:txBody>
      </p:sp>
      <p:sp>
        <p:nvSpPr>
          <p:cNvPr id="9" name="Oval 8"/>
          <p:cNvSpPr/>
          <p:nvPr/>
        </p:nvSpPr>
        <p:spPr>
          <a:xfrm>
            <a:off x="3314700" y="3408807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14700" y="3799332"/>
            <a:ext cx="25527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</a:rPr>
              <a:t>10:00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14700" y="4218432"/>
            <a:ext cx="25527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Module 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14700" y="4523232"/>
            <a:ext cx="25527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Priorities</a:t>
            </a:r>
          </a:p>
        </p:txBody>
      </p:sp>
      <p:sp>
        <p:nvSpPr>
          <p:cNvPr id="13" name="Oval 12"/>
          <p:cNvSpPr/>
          <p:nvPr/>
        </p:nvSpPr>
        <p:spPr>
          <a:xfrm>
            <a:off x="6096000" y="3408807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096000" y="1837182"/>
            <a:ext cx="25527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</a:rPr>
              <a:t>11:00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0" y="2256282"/>
            <a:ext cx="25527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Module 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0" y="2561082"/>
            <a:ext cx="25527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Weekly planning</a:t>
            </a:r>
          </a:p>
        </p:txBody>
      </p:sp>
      <p:sp>
        <p:nvSpPr>
          <p:cNvPr id="17" name="Oval 16"/>
          <p:cNvSpPr/>
          <p:nvPr/>
        </p:nvSpPr>
        <p:spPr>
          <a:xfrm>
            <a:off x="8877300" y="3408807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877300" y="3799332"/>
            <a:ext cx="25527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</a:rPr>
              <a:t>12:00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77300" y="4218432"/>
            <a:ext cx="25527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Practice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77300" y="4523232"/>
            <a:ext cx="25527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Plan your week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Workshop agenda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34000" y="666750"/>
            <a:ext cx="1524000" cy="1428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9200" b="1" i="0">
                <a:solidFill>
                  <a:schemeClr val="accent2"/>
                </a:solidFill>
                <a:latin typeface="+mj-lt"/>
              </a:rPr>
              <a:t>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52600" y="2190750"/>
            <a:ext cx="8686800" cy="2381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What gets scheduled gets done.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52600" y="4857750"/>
            <a:ext cx="86868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150">
                <a:solidFill>
                  <a:schemeClr val="tx1"/>
                </a:solidFill>
                <a:latin typeface="+mn-lt"/>
              </a:rPr>
              <a:t>WORKSHOP FACILITATOR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533400" y="1657350"/>
          <a:ext cx="6897624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812024" y="1752600"/>
            <a:ext cx="3846576" cy="3848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Self-rated confidence on a 5-point scale (sample data).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Confidence before and after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5334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33400" y="1870710"/>
            <a:ext cx="35306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Every Friday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Fifteen-minute weekly review.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307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0700" y="1870710"/>
            <a:ext cx="35306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974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Every morning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Two focus blocks before noon.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1280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128000" y="1870710"/>
            <a:ext cx="35306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947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Every evening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Write tomorrow's top three.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Your 30-day action plan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7208520" y="1657350"/>
            <a:ext cx="4450080" cy="44196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82396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64692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03770" y="4232910"/>
            <a:ext cx="42595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Key takeaways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230112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Important beats urgent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Plan weekly, adjust daily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Guard your focus blocks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Done beats perfect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2484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0450" b="1" i="0">
                <a:solidFill>
                  <a:schemeClr val="accent5"/>
                </a:solidFill>
                <a:latin typeface="+mj-lt"/>
              </a:rPr>
              <a:t>03</a:t>
            </a:r>
          </a:p>
        </p:txBody>
      </p:sp>
      <p:sp>
        <p:nvSpPr>
          <p:cNvPr id="5" name="Rectangle 4"/>
          <p:cNvSpPr/>
          <p:nvPr/>
        </p:nvSpPr>
        <p:spPr>
          <a:xfrm>
            <a:off x="6096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Customer Service Excellence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09600" y="609600"/>
            <a:ext cx="95250" cy="5638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81100" y="990600"/>
            <a:ext cx="8778240" cy="4114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Turn every interaction into a reason to come back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81100" y="53911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Module 3 · Customer Service Excellence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7764780" y="1657350"/>
            <a:ext cx="3893820" cy="44196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764780" y="1657350"/>
            <a:ext cx="389382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31480" y="1924050"/>
            <a:ext cx="336042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2"/>
                </a:solidFill>
                <a:latin typeface="+mn-lt"/>
              </a:rPr>
              <a:t>GROUND RULE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31480" y="2324100"/>
            <a:ext cx="3360420" cy="3467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Role plays are safe practice; mistakes welcome.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What you will learn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675120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Resolve issues with the LEARN model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Handle angry customers calmly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Use positive, clear language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Follow up so issues stay solved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5334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2"/>
                </a:solidFill>
                <a:latin typeface="+mj-lt"/>
              </a:rPr>
              <a:t>86%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would pay more for better service (illustrative)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2418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4704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2"/>
                </a:solidFill>
                <a:latin typeface="+mj-lt"/>
              </a:rPr>
              <a:t>1 in 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704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leave after one bad experience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9502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788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2"/>
                </a:solidFill>
                <a:latin typeface="+mj-lt"/>
              </a:rPr>
              <a:t>5×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788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cheaper to keep than win a customer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3400" y="5600700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Illustrative figures for discussion.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The case for change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5334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33400" y="1870710"/>
            <a:ext cx="35306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Speed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 quick, honest first response.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307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0700" y="1870710"/>
            <a:ext cx="35306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974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Empathy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Feeling heard and taken seriously.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1280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128000" y="1870710"/>
            <a:ext cx="35306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947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Resolution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 fix, or a clear next step.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What customers want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Oval 3"/>
          <p:cNvSpPr/>
          <p:nvPr/>
        </p:nvSpPr>
        <p:spPr>
          <a:xfrm>
            <a:off x="1304925" y="17526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3049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6193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6286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Listen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67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Let them finish</a:t>
            </a:r>
          </a:p>
        </p:txBody>
      </p:sp>
      <p:sp>
        <p:nvSpPr>
          <p:cNvPr id="9" name="Oval 8"/>
          <p:cNvSpPr/>
          <p:nvPr/>
        </p:nvSpPr>
        <p:spPr>
          <a:xfrm>
            <a:off x="4086225" y="17526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0862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006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099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Empathise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480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Acknowledge the feeling</a:t>
            </a:r>
          </a:p>
        </p:txBody>
      </p:sp>
      <p:sp>
        <p:nvSpPr>
          <p:cNvPr id="14" name="Oval 13"/>
          <p:cNvSpPr/>
          <p:nvPr/>
        </p:nvSpPr>
        <p:spPr>
          <a:xfrm>
            <a:off x="6867525" y="17526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675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819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Apologise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Own the experience</a:t>
            </a:r>
          </a:p>
        </p:txBody>
      </p:sp>
      <p:sp>
        <p:nvSpPr>
          <p:cNvPr id="19" name="Oval 18"/>
          <p:cNvSpPr/>
          <p:nvPr/>
        </p:nvSpPr>
        <p:spPr>
          <a:xfrm>
            <a:off x="9648825" y="17526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6488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725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Resolve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0106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Fix it, then follow up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The LEARN model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533400" y="1657350"/>
            <a:ext cx="5391150" cy="44196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33400" y="1657350"/>
            <a:ext cx="53911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1905000"/>
            <a:ext cx="48577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Do</a:t>
            </a:r>
          </a:p>
        </p:txBody>
      </p:sp>
      <p:sp>
        <p:nvSpPr>
          <p:cNvPr id="7" name="Rectangle 6"/>
          <p:cNvSpPr/>
          <p:nvPr/>
        </p:nvSpPr>
        <p:spPr>
          <a:xfrm>
            <a:off x="800100" y="23812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00100" y="2609850"/>
            <a:ext cx="4857750" cy="32385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Use the customer's name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Say what you will do and when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Close the loop</a:t>
            </a:r>
          </a:p>
        </p:txBody>
      </p:sp>
      <p:sp>
        <p:nvSpPr>
          <p:cNvPr id="9" name="Rectangle 8"/>
          <p:cNvSpPr/>
          <p:nvPr/>
        </p:nvSpPr>
        <p:spPr>
          <a:xfrm>
            <a:off x="6267450" y="1657350"/>
            <a:ext cx="5391150" cy="44196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67450" y="1657350"/>
            <a:ext cx="539115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4150" y="1905000"/>
            <a:ext cx="48577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Avoid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34150" y="23812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34150" y="2609850"/>
            <a:ext cx="4857750" cy="32385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"That's not my department"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Blaming the system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Promising what you cannot deliver</a:t>
            </a:r>
          </a:p>
        </p:txBody>
      </p:sp>
      <p:sp>
        <p:nvSpPr>
          <p:cNvPr id="14" name="Oval 13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Do this, not that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533400" y="1657350"/>
            <a:ext cx="5117592" cy="44196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482596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305556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8650" y="4232910"/>
            <a:ext cx="492709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Activity photo / worksheet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70092" y="1695450"/>
            <a:ext cx="5588508" cy="185623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Practise LEARN with three real scenarios.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70092" y="3690366"/>
            <a:ext cx="5588508" cy="238658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In threes: customer, agent and observer. Rotate roles. The observer notes phrases that calmed or escalated the conversation.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Try it: Difficult-customer role play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33400" y="1657350"/>
          <a:ext cx="11125200" cy="314325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708400"/>
                <a:gridCol w="3708400"/>
                <a:gridCol w="37084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Step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What good looks like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Self-check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Greeting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Warm, within 10 seconds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Listening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 interruptions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Language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Positive, no jargon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Close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Next step and timeline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3400" y="49339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Tick each item during the practice round.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Practice checklist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cxnSp>
        <p:nvCxnSpPr>
          <p:cNvPr id="4" name="Connector 3"/>
          <p:cNvCxnSpPr/>
          <p:nvPr/>
        </p:nvCxnSpPr>
        <p:spPr>
          <a:xfrm>
            <a:off x="533400" y="3513582"/>
            <a:ext cx="111252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533400" y="3408807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33400" y="1837182"/>
            <a:ext cx="25527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</a:rPr>
              <a:t>10:00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2256282"/>
            <a:ext cx="25527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Welcome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2561082"/>
            <a:ext cx="25527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What great service feels like</a:t>
            </a:r>
          </a:p>
        </p:txBody>
      </p:sp>
      <p:sp>
        <p:nvSpPr>
          <p:cNvPr id="9" name="Oval 8"/>
          <p:cNvSpPr/>
          <p:nvPr/>
        </p:nvSpPr>
        <p:spPr>
          <a:xfrm>
            <a:off x="3314700" y="3408807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14700" y="3799332"/>
            <a:ext cx="25527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</a:rPr>
              <a:t>10:45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14700" y="4218432"/>
            <a:ext cx="25527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Module 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14700" y="4523232"/>
            <a:ext cx="25527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Customer needs</a:t>
            </a:r>
          </a:p>
        </p:txBody>
      </p:sp>
      <p:sp>
        <p:nvSpPr>
          <p:cNvPr id="13" name="Oval 12"/>
          <p:cNvSpPr/>
          <p:nvPr/>
        </p:nvSpPr>
        <p:spPr>
          <a:xfrm>
            <a:off x="6096000" y="3408807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096000" y="1837182"/>
            <a:ext cx="25527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</a:rPr>
              <a:t>11:30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0" y="2256282"/>
            <a:ext cx="25527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Module 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0" y="2561082"/>
            <a:ext cx="25527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LEARN</a:t>
            </a:r>
          </a:p>
        </p:txBody>
      </p:sp>
      <p:sp>
        <p:nvSpPr>
          <p:cNvPr id="17" name="Oval 16"/>
          <p:cNvSpPr/>
          <p:nvPr/>
        </p:nvSpPr>
        <p:spPr>
          <a:xfrm>
            <a:off x="8877300" y="3408807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877300" y="3799332"/>
            <a:ext cx="25527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</a:rPr>
              <a:t>12:30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77300" y="4218432"/>
            <a:ext cx="25527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Practice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77300" y="4523232"/>
            <a:ext cx="25527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Role plays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Workshop agenda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34000" y="666750"/>
            <a:ext cx="1524000" cy="1428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9200" b="1" i="0">
                <a:solidFill>
                  <a:schemeClr val="accent2"/>
                </a:solidFill>
                <a:latin typeface="+mj-lt"/>
              </a:rPr>
              <a:t>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52600" y="2190750"/>
            <a:ext cx="8686800" cy="2381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Service is not a department. It is everyone's job.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52600" y="4857750"/>
            <a:ext cx="86868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150">
                <a:solidFill>
                  <a:schemeClr val="tx1"/>
                </a:solidFill>
                <a:latin typeface="+mn-lt"/>
              </a:rPr>
              <a:t>WORKSHOP FACILITATOR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533400" y="1657350"/>
          <a:ext cx="6897624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812024" y="1752600"/>
            <a:ext cx="3846576" cy="3848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Self-rated confidence on a 5-point scale (sample data).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Confidence before and after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5334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33400" y="1870710"/>
            <a:ext cx="35306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Daily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One extra-mile moment per shift.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307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0700" y="1870710"/>
            <a:ext cx="35306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974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Weekly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Share a customer story at huddle.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1280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128000" y="1870710"/>
            <a:ext cx="35306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947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Monthly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Review feedback as a team.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Your 30-day action plan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7208520" y="1657350"/>
            <a:ext cx="4450080" cy="44196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82396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64692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03770" y="4232910"/>
            <a:ext cx="42595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Key takeaways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230112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Listen first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Own the problem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Speak positively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Always follow up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2484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29900" b="1" i="0">
                <a:solidFill>
                  <a:schemeClr val="accent5"/>
                </a:solidFill>
                <a:latin typeface="+mj-lt"/>
              </a:rPr>
              <a:t>04</a:t>
            </a:r>
          </a:p>
        </p:txBody>
      </p:sp>
      <p:sp>
        <p:nvSpPr>
          <p:cNvPr id="5" name="Rectangle 4"/>
          <p:cNvSpPr/>
          <p:nvPr/>
        </p:nvSpPr>
        <p:spPr>
          <a:xfrm>
            <a:off x="6096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Presentation Skills Bootcamp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09600" y="609600"/>
            <a:ext cx="95250" cy="5638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81100" y="990600"/>
            <a:ext cx="8778240" cy="4114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Plan, design and deliver talks people remember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81100" y="53911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Module 4 · Presentation Skills Bootcamp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7764780" y="1657350"/>
            <a:ext cx="3893820" cy="44196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764780" y="1657350"/>
            <a:ext cx="389382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31480" y="1924050"/>
            <a:ext cx="336042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2"/>
                </a:solidFill>
                <a:latin typeface="+mn-lt"/>
              </a:rPr>
              <a:t>GROUND RULE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31480" y="2324100"/>
            <a:ext cx="3360420" cy="3467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Everyone presents for two minutes today.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What you will learn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675120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Build a talk around one big idea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Design simple, visual slides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Speak with confidence and pace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Handle questions gracefully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5334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2"/>
                </a:solidFill>
                <a:latin typeface="+mj-lt"/>
              </a:rPr>
              <a:t>10 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to win or lose attention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2418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4704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2"/>
                </a:solidFill>
                <a:latin typeface="+mj-lt"/>
              </a:rPr>
              <a:t>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704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words per slide is plenty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9502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788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2"/>
                </a:solidFill>
                <a:latin typeface="+mj-lt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788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points people remember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3400" y="5600700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Illustrative figures for discussion.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The case for change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5334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33400" y="1870710"/>
            <a:ext cx="35306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Hook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Open with a question, fact or story.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307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0700" y="1870710"/>
            <a:ext cx="35306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974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Three points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Each with one example.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1280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128000" y="1870710"/>
            <a:ext cx="35306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947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Call to action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End with what you want them to do.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Plan the story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Oval 3"/>
          <p:cNvSpPr/>
          <p:nvPr/>
        </p:nvSpPr>
        <p:spPr>
          <a:xfrm>
            <a:off x="1304925" y="17526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3049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6193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6286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Outline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67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Story on one page</a:t>
            </a:r>
          </a:p>
        </p:txBody>
      </p:sp>
      <p:sp>
        <p:nvSpPr>
          <p:cNvPr id="9" name="Oval 8"/>
          <p:cNvSpPr/>
          <p:nvPr/>
        </p:nvSpPr>
        <p:spPr>
          <a:xfrm>
            <a:off x="4086225" y="17526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0862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006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099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Draft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480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Build slides last</a:t>
            </a:r>
          </a:p>
        </p:txBody>
      </p:sp>
      <p:sp>
        <p:nvSpPr>
          <p:cNvPr id="14" name="Oval 13"/>
          <p:cNvSpPr/>
          <p:nvPr/>
        </p:nvSpPr>
        <p:spPr>
          <a:xfrm>
            <a:off x="6867525" y="17526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675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819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Rehearse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Out loud, three times</a:t>
            </a:r>
          </a:p>
        </p:txBody>
      </p:sp>
      <p:sp>
        <p:nvSpPr>
          <p:cNvPr id="19" name="Oval 18"/>
          <p:cNvSpPr/>
          <p:nvPr/>
        </p:nvSpPr>
        <p:spPr>
          <a:xfrm>
            <a:off x="9648825" y="17526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6488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725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Refine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0106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Cut 20% of the words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Rehearse like a pro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533400" y="1657350"/>
            <a:ext cx="5391150" cy="44196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33400" y="1657350"/>
            <a:ext cx="53911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1905000"/>
            <a:ext cx="48577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Do</a:t>
            </a:r>
          </a:p>
        </p:txBody>
      </p:sp>
      <p:sp>
        <p:nvSpPr>
          <p:cNvPr id="7" name="Rectangle 6"/>
          <p:cNvSpPr/>
          <p:nvPr/>
        </p:nvSpPr>
        <p:spPr>
          <a:xfrm>
            <a:off x="800100" y="23812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00100" y="2609850"/>
            <a:ext cx="4857750" cy="32385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Look at people, not slides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Pause after key points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One idea per slide</a:t>
            </a:r>
          </a:p>
        </p:txBody>
      </p:sp>
      <p:sp>
        <p:nvSpPr>
          <p:cNvPr id="9" name="Rectangle 8"/>
          <p:cNvSpPr/>
          <p:nvPr/>
        </p:nvSpPr>
        <p:spPr>
          <a:xfrm>
            <a:off x="6267450" y="1657350"/>
            <a:ext cx="5391150" cy="44196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67450" y="1657350"/>
            <a:ext cx="539115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4150" y="1905000"/>
            <a:ext cx="48577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Avoid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34150" y="23812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34150" y="2609850"/>
            <a:ext cx="4857750" cy="32385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Reading your slides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Apologising for nerves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Rushing the ending</a:t>
            </a:r>
          </a:p>
        </p:txBody>
      </p:sp>
      <p:sp>
        <p:nvSpPr>
          <p:cNvPr id="14" name="Oval 13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Do this, not that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533400" y="1657350"/>
            <a:ext cx="5117592" cy="44196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482596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305556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8650" y="4232910"/>
            <a:ext cx="492709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Activity photo / worksheet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70092" y="1695450"/>
            <a:ext cx="5588508" cy="185623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Present one idea in two minutes with three slides.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70092" y="3690366"/>
            <a:ext cx="5588508" cy="238658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Prepare for fifteen minutes, then present to your table. Each listener gives one "keep" and one "try" note.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Try it: Two-minute talk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33400" y="1657350"/>
          <a:ext cx="11125200" cy="314325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708400"/>
                <a:gridCol w="3708400"/>
                <a:gridCol w="37084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Step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What good looks like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Self-check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Hook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First 10 seconds land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Structure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Three clear points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Slides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Big text, few words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Close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Clear call to action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3400" y="49339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Tick each item during the practice round.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Practice checklist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cxnSp>
        <p:nvCxnSpPr>
          <p:cNvPr id="4" name="Connector 3"/>
          <p:cNvCxnSpPr/>
          <p:nvPr/>
        </p:nvCxnSpPr>
        <p:spPr>
          <a:xfrm>
            <a:off x="533400" y="3513582"/>
            <a:ext cx="111252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533400" y="3408807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33400" y="1837182"/>
            <a:ext cx="25527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</a:rPr>
              <a:t>10:00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2256282"/>
            <a:ext cx="25527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Opening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2561082"/>
            <a:ext cx="25527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Memorable talks</a:t>
            </a:r>
          </a:p>
        </p:txBody>
      </p:sp>
      <p:sp>
        <p:nvSpPr>
          <p:cNvPr id="9" name="Oval 8"/>
          <p:cNvSpPr/>
          <p:nvPr/>
        </p:nvSpPr>
        <p:spPr>
          <a:xfrm>
            <a:off x="3314700" y="3408807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14700" y="3799332"/>
            <a:ext cx="25527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</a:rPr>
              <a:t>10:30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14700" y="4218432"/>
            <a:ext cx="25527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Module 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14700" y="4523232"/>
            <a:ext cx="25527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Story</a:t>
            </a:r>
          </a:p>
        </p:txBody>
      </p:sp>
      <p:sp>
        <p:nvSpPr>
          <p:cNvPr id="13" name="Oval 12"/>
          <p:cNvSpPr/>
          <p:nvPr/>
        </p:nvSpPr>
        <p:spPr>
          <a:xfrm>
            <a:off x="6096000" y="3408807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096000" y="1837182"/>
            <a:ext cx="25527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</a:rPr>
              <a:t>11:30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0" y="2256282"/>
            <a:ext cx="25527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Module 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0" y="2561082"/>
            <a:ext cx="25527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Design and delivery</a:t>
            </a:r>
          </a:p>
        </p:txBody>
      </p:sp>
      <p:sp>
        <p:nvSpPr>
          <p:cNvPr id="17" name="Oval 16"/>
          <p:cNvSpPr/>
          <p:nvPr/>
        </p:nvSpPr>
        <p:spPr>
          <a:xfrm>
            <a:off x="8877300" y="3408807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877300" y="3799332"/>
            <a:ext cx="25527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</a:rPr>
              <a:t>12:30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77300" y="4218432"/>
            <a:ext cx="25527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Practice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77300" y="4523232"/>
            <a:ext cx="25527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Two-minute talks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Workshop agenda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34000" y="666750"/>
            <a:ext cx="1524000" cy="1428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9200" b="1" i="0">
                <a:solidFill>
                  <a:schemeClr val="accent2"/>
                </a:solidFill>
                <a:latin typeface="+mj-lt"/>
              </a:rPr>
              <a:t>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52600" y="2190750"/>
            <a:ext cx="8686800" cy="2381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Make it simple. Make it memorable. Make it yours.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52600" y="4857750"/>
            <a:ext cx="86868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150">
                <a:solidFill>
                  <a:schemeClr val="tx1"/>
                </a:solidFill>
                <a:latin typeface="+mn-lt"/>
              </a:rPr>
              <a:t>WORKSHOP FACILITATOR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533400" y="1657350"/>
          <a:ext cx="6897624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812024" y="1752600"/>
            <a:ext cx="3846576" cy="3848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Self-rated confidence on a 5-point scale (sample data).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Confidence before and after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5334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33400" y="1870710"/>
            <a:ext cx="35306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Week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Record yourself once.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307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0700" y="1870710"/>
            <a:ext cx="35306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974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Week 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Present at a team meeting.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1280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128000" y="1870710"/>
            <a:ext cx="35306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947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Month 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Volunteer for a bigger audience.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Your 30-day action plan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7208520" y="1657350"/>
            <a:ext cx="4450080" cy="44196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82396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64692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03770" y="4232910"/>
            <a:ext cx="42595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Key takeaways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230112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One big idea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Slides support you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Rehearse out loud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Finish strong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2484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0750" b="1" i="0">
                <a:solidFill>
                  <a:schemeClr val="accent5"/>
                </a:solidFill>
                <a:latin typeface="+mj-lt"/>
              </a:rPr>
              <a:t>05</a:t>
            </a:r>
          </a:p>
        </p:txBody>
      </p:sp>
      <p:sp>
        <p:nvSpPr>
          <p:cNvPr id="5" name="Rectangle 4"/>
          <p:cNvSpPr/>
          <p:nvPr/>
        </p:nvSpPr>
        <p:spPr>
          <a:xfrm>
            <a:off x="6096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Excel for Everyday Analysis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09600" y="609600"/>
            <a:ext cx="95250" cy="5638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81100" y="990600"/>
            <a:ext cx="8778240" cy="4114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Formulas, pivots and charts you will actually use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81100" y="53911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Module 5 · Excel for Everyday Analysis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7764780" y="1657350"/>
            <a:ext cx="3893820" cy="44196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764780" y="1657350"/>
            <a:ext cx="389382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31480" y="1924050"/>
            <a:ext cx="336042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2"/>
                </a:solidFill>
                <a:latin typeface="+mn-lt"/>
              </a:rPr>
              <a:t>GROUND RULE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31480" y="2324100"/>
            <a:ext cx="3360420" cy="3467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Bring a laptop with Excel or Google Sheets.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What you will learn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675120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Clean data quickly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Use lookups and conditional formulas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Summarise with pivot tables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Build clear, honest charts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5334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2"/>
                </a:solidFill>
                <a:latin typeface="+mj-lt"/>
              </a:rPr>
              <a:t>20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functions cover most daily work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2418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4704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2"/>
                </a:solidFill>
                <a:latin typeface="+mj-lt"/>
              </a:rPr>
              <a:t>5 min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704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to build a pivot table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9502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788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2"/>
                </a:solidFill>
                <a:latin typeface="+mj-lt"/>
              </a:rPr>
              <a:t>3 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788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saved weekly by automating reports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3400" y="5600700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Illustrative figures for discussion.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The case for change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5334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33400" y="1870710"/>
            <a:ext cx="35306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SUMIFS / COUNTIFS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Totals and counts with conditions.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307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0700" y="1870710"/>
            <a:ext cx="35306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974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XLOOKUP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Find values across tables.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1280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128000" y="1870710"/>
            <a:ext cx="35306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947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IF / IFS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Logic and categories.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Must-know formulas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Oval 3"/>
          <p:cNvSpPr/>
          <p:nvPr/>
        </p:nvSpPr>
        <p:spPr>
          <a:xfrm>
            <a:off x="1304925" y="17526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3049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6193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6286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Clean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67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Trim, split, de-duplicate</a:t>
            </a:r>
          </a:p>
        </p:txBody>
      </p:sp>
      <p:sp>
        <p:nvSpPr>
          <p:cNvPr id="9" name="Oval 8"/>
          <p:cNvSpPr/>
          <p:nvPr/>
        </p:nvSpPr>
        <p:spPr>
          <a:xfrm>
            <a:off x="4086225" y="17526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0862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006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099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Structure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480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Convert to a table</a:t>
            </a:r>
          </a:p>
        </p:txBody>
      </p:sp>
      <p:sp>
        <p:nvSpPr>
          <p:cNvPr id="14" name="Oval 13"/>
          <p:cNvSpPr/>
          <p:nvPr/>
        </p:nvSpPr>
        <p:spPr>
          <a:xfrm>
            <a:off x="6867525" y="17526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675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819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Summarise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Pivot by the right fields</a:t>
            </a:r>
          </a:p>
        </p:txBody>
      </p:sp>
      <p:sp>
        <p:nvSpPr>
          <p:cNvPr id="19" name="Oval 18"/>
          <p:cNvSpPr/>
          <p:nvPr/>
        </p:nvSpPr>
        <p:spPr>
          <a:xfrm>
            <a:off x="9648825" y="17526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6488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725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Show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0106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Chart one key message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From raw data to insight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533400" y="1657350"/>
            <a:ext cx="5391150" cy="44196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33400" y="1657350"/>
            <a:ext cx="53911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1905000"/>
            <a:ext cx="48577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Do</a:t>
            </a:r>
          </a:p>
        </p:txBody>
      </p:sp>
      <p:sp>
        <p:nvSpPr>
          <p:cNvPr id="7" name="Rectangle 6"/>
          <p:cNvSpPr/>
          <p:nvPr/>
        </p:nvSpPr>
        <p:spPr>
          <a:xfrm>
            <a:off x="800100" y="23812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00100" y="2609850"/>
            <a:ext cx="4857750" cy="32385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Keep raw data on its own sheet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Use tables and named ranges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Label every chart axis</a:t>
            </a:r>
          </a:p>
        </p:txBody>
      </p:sp>
      <p:sp>
        <p:nvSpPr>
          <p:cNvPr id="9" name="Rectangle 8"/>
          <p:cNvSpPr/>
          <p:nvPr/>
        </p:nvSpPr>
        <p:spPr>
          <a:xfrm>
            <a:off x="6267450" y="1657350"/>
            <a:ext cx="5391150" cy="44196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67450" y="1657350"/>
            <a:ext cx="539115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4150" y="1905000"/>
            <a:ext cx="48577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Avoid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34150" y="23812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34150" y="2609850"/>
            <a:ext cx="4857750" cy="32385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Merged cells in data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Hard-coded numbers in formulas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3D pie charts</a:t>
            </a:r>
          </a:p>
        </p:txBody>
      </p:sp>
      <p:sp>
        <p:nvSpPr>
          <p:cNvPr id="14" name="Oval 13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Do this, not that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533400" y="1657350"/>
            <a:ext cx="5117592" cy="44196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482596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305556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8650" y="4232910"/>
            <a:ext cx="492709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Activity photo / worksheet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70092" y="1695450"/>
            <a:ext cx="5588508" cy="185623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Turn 500 rows of sample sales data into a one-page summary.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70092" y="3690366"/>
            <a:ext cx="5588508" cy="238658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Clean the data, build two pivots (by region and by month) and one chart. Present your dashboard in two minutes.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Try it: Build a sales dashboard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33400" y="1657350"/>
          <a:ext cx="11125200" cy="314325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708400"/>
                <a:gridCol w="3708400"/>
                <a:gridCol w="37084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Step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What good looks like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Self-check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Data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Formatted as a table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Formulas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 hard-coded values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Pivot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Totals reconcile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Chart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Title, labels, one message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3400" y="49339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Tick each item during the practice round.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Practice checklist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cxnSp>
        <p:nvCxnSpPr>
          <p:cNvPr id="4" name="Connector 3"/>
          <p:cNvCxnSpPr/>
          <p:nvPr/>
        </p:nvCxnSpPr>
        <p:spPr>
          <a:xfrm>
            <a:off x="533400" y="3513582"/>
            <a:ext cx="111252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533400" y="3408807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33400" y="1837182"/>
            <a:ext cx="25527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</a:rPr>
              <a:t>10:00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2256282"/>
            <a:ext cx="25527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Warm-up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2561082"/>
            <a:ext cx="25527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Spreadsheet habits</a:t>
            </a:r>
          </a:p>
        </p:txBody>
      </p:sp>
      <p:sp>
        <p:nvSpPr>
          <p:cNvPr id="9" name="Oval 8"/>
          <p:cNvSpPr/>
          <p:nvPr/>
        </p:nvSpPr>
        <p:spPr>
          <a:xfrm>
            <a:off x="3314700" y="3408807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14700" y="3799332"/>
            <a:ext cx="25527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</a:rPr>
              <a:t>10:30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14700" y="4218432"/>
            <a:ext cx="25527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Module 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14700" y="4523232"/>
            <a:ext cx="25527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Formulas</a:t>
            </a:r>
          </a:p>
        </p:txBody>
      </p:sp>
      <p:sp>
        <p:nvSpPr>
          <p:cNvPr id="13" name="Oval 12"/>
          <p:cNvSpPr/>
          <p:nvPr/>
        </p:nvSpPr>
        <p:spPr>
          <a:xfrm>
            <a:off x="6096000" y="3408807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096000" y="1837182"/>
            <a:ext cx="25527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</a:rPr>
              <a:t>11:45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0" y="2256282"/>
            <a:ext cx="25527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Module 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0" y="2561082"/>
            <a:ext cx="25527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Pivots and charts</a:t>
            </a:r>
          </a:p>
        </p:txBody>
      </p:sp>
      <p:sp>
        <p:nvSpPr>
          <p:cNvPr id="17" name="Oval 16"/>
          <p:cNvSpPr/>
          <p:nvPr/>
        </p:nvSpPr>
        <p:spPr>
          <a:xfrm>
            <a:off x="8877300" y="3408807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877300" y="3799332"/>
            <a:ext cx="25527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</a:rPr>
              <a:t>13:00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77300" y="4218432"/>
            <a:ext cx="25527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Practice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77300" y="4523232"/>
            <a:ext cx="25527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Dashboard build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Workshop agenda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34000" y="666750"/>
            <a:ext cx="1524000" cy="1428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9200" b="1" i="0">
                <a:solidFill>
                  <a:schemeClr val="accent2"/>
                </a:solidFill>
                <a:latin typeface="+mj-lt"/>
              </a:rPr>
              <a:t>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52600" y="2190750"/>
            <a:ext cx="8686800" cy="2381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A good spreadsheet answers a question before anyone asks it.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52600" y="4857750"/>
            <a:ext cx="86868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150">
                <a:solidFill>
                  <a:schemeClr val="tx1"/>
                </a:solidFill>
                <a:latin typeface="+mn-lt"/>
              </a:rPr>
              <a:t>WORKSHOP FACILITATOR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533400" y="1657350"/>
          <a:ext cx="6897624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812024" y="1752600"/>
            <a:ext cx="3846576" cy="3848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Self-rated confidence on a 5-point scale (sample data).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Confidence before and after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5334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33400" y="1870710"/>
            <a:ext cx="35306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Week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Replace one manual report with a pivot.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307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0700" y="1870710"/>
            <a:ext cx="35306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974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Week 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Use XLOOKUP on real data.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1280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128000" y="1870710"/>
            <a:ext cx="35306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947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Week 3–4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Build a team dashboard.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Your 30-day action plan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7208520" y="1657350"/>
            <a:ext cx="4450080" cy="44196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82396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64692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03770" y="4232910"/>
            <a:ext cx="42595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Key takeaways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230112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Clean data first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Tables, not ranges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Pivot to summarise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One chart, one message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2484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0600" b="1" i="0">
                <a:solidFill>
                  <a:schemeClr val="accent5"/>
                </a:solidFill>
                <a:latin typeface="+mj-lt"/>
              </a:rPr>
              <a:t>06</a:t>
            </a:r>
          </a:p>
        </p:txBody>
      </p:sp>
      <p:sp>
        <p:nvSpPr>
          <p:cNvPr id="5" name="Rectangle 4"/>
          <p:cNvSpPr/>
          <p:nvPr/>
        </p:nvSpPr>
        <p:spPr>
          <a:xfrm>
            <a:off x="6096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5250" b="1" i="0">
                <a:solidFill>
                  <a:schemeClr val="tx1"/>
                </a:solidFill>
                <a:latin typeface="+mj-lt"/>
              </a:rPr>
              <a:t>Leadership Essentials for New Managers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09600" y="609600"/>
            <a:ext cx="95250" cy="5638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81100" y="990600"/>
            <a:ext cx="8778240" cy="4114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From doing the work to leading the people who do it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81100" y="53911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Module 6 · Leadership Essentials for New Managers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7764780" y="1657350"/>
            <a:ext cx="3893820" cy="44196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764780" y="1657350"/>
            <a:ext cx="389382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31480" y="1924050"/>
            <a:ext cx="336042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2"/>
                </a:solidFill>
                <a:latin typeface="+mn-lt"/>
              </a:rPr>
              <a:t>GROUND RULE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31480" y="2324100"/>
            <a:ext cx="3360420" cy="3467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What is shared here stays here.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What you will learn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675120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Set clear expectations and goals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Give feedback that helps people grow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Run effective one-on-ones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Delegate without losing control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5334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2"/>
                </a:solidFill>
                <a:latin typeface="+mj-lt"/>
              </a:rPr>
              <a:t>70%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of team engagement depends on the manager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2418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4704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2"/>
                </a:solidFill>
                <a:latin typeface="+mj-lt"/>
              </a:rPr>
              <a:t>1 in 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704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new managers get no training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9502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788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2"/>
                </a:solidFill>
                <a:latin typeface="+mj-lt"/>
              </a:rPr>
              <a:t>30 min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788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weekly one-on-one is enough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3400" y="5600700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Illustrative figures for discussion.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The case for change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5334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33400" y="1870710"/>
            <a:ext cx="35306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Direction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Make goals and priorities clear.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307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0700" y="1870710"/>
            <a:ext cx="35306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974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Development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Help each person grow.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1280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128000" y="1870710"/>
            <a:ext cx="35306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947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Delivery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Remove blockers, track results.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Your new role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Oval 3"/>
          <p:cNvSpPr/>
          <p:nvPr/>
        </p:nvSpPr>
        <p:spPr>
          <a:xfrm>
            <a:off x="1304925" y="17526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3049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6193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6286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Situation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67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When and where</a:t>
            </a:r>
          </a:p>
        </p:txBody>
      </p:sp>
      <p:sp>
        <p:nvSpPr>
          <p:cNvPr id="9" name="Oval 8"/>
          <p:cNvSpPr/>
          <p:nvPr/>
        </p:nvSpPr>
        <p:spPr>
          <a:xfrm>
            <a:off x="4086225" y="17526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0862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006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099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Behaviour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480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What you observed</a:t>
            </a:r>
          </a:p>
        </p:txBody>
      </p:sp>
      <p:sp>
        <p:nvSpPr>
          <p:cNvPr id="14" name="Oval 13"/>
          <p:cNvSpPr/>
          <p:nvPr/>
        </p:nvSpPr>
        <p:spPr>
          <a:xfrm>
            <a:off x="6867525" y="17526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675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819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Impact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The effect it had</a:t>
            </a:r>
          </a:p>
        </p:txBody>
      </p:sp>
      <p:sp>
        <p:nvSpPr>
          <p:cNvPr id="19" name="Oval 18"/>
          <p:cNvSpPr/>
          <p:nvPr/>
        </p:nvSpPr>
        <p:spPr>
          <a:xfrm>
            <a:off x="9648825" y="17526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6488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725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Next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0106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Agree what changes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Feedback with SBI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533400" y="1657350"/>
            <a:ext cx="5391150" cy="44196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33400" y="1657350"/>
            <a:ext cx="53911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1905000"/>
            <a:ext cx="48577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Do</a:t>
            </a:r>
          </a:p>
        </p:txBody>
      </p:sp>
      <p:sp>
        <p:nvSpPr>
          <p:cNvPr id="7" name="Rectangle 6"/>
          <p:cNvSpPr/>
          <p:nvPr/>
        </p:nvSpPr>
        <p:spPr>
          <a:xfrm>
            <a:off x="800100" y="23812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00100" y="2609850"/>
            <a:ext cx="4857750" cy="32385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Hold weekly one-on-ones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Praise in public, correct in private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Delegate outcomes, not tasks</a:t>
            </a:r>
          </a:p>
        </p:txBody>
      </p:sp>
      <p:sp>
        <p:nvSpPr>
          <p:cNvPr id="9" name="Rectangle 8"/>
          <p:cNvSpPr/>
          <p:nvPr/>
        </p:nvSpPr>
        <p:spPr>
          <a:xfrm>
            <a:off x="6267450" y="1657350"/>
            <a:ext cx="5391150" cy="44196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67450" y="1657350"/>
            <a:ext cx="539115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4150" y="1905000"/>
            <a:ext cx="48577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Avoid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34150" y="23812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34150" y="2609850"/>
            <a:ext cx="4857750" cy="32385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Doing the work yourself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Saving feedback for appraisals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Managing everyone the same way</a:t>
            </a:r>
          </a:p>
        </p:txBody>
      </p:sp>
      <p:sp>
        <p:nvSpPr>
          <p:cNvPr id="14" name="Oval 13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Do this, not that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533400" y="1657350"/>
            <a:ext cx="5117592" cy="44196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482596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305556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8650" y="4232910"/>
            <a:ext cx="492709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Activity photo / worksheet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70092" y="1695450"/>
            <a:ext cx="5588508" cy="185623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Give SBI feedback on a real situation.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70092" y="3690366"/>
            <a:ext cx="5588508" cy="238658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In pairs, prepare one positive and one developmental piece of feedback. Deliver, then swap. Observers score clarity and kindness.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Try it: Feedback practice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33400" y="1657350"/>
          <a:ext cx="11125200" cy="314325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708400"/>
                <a:gridCol w="3708400"/>
                <a:gridCol w="37084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Step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What good looks like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Self-check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Goals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Three written goals each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1:1s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Booked weekly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Feedback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Given within a week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Delegation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One task handed over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3400" y="49339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Tick each item during the practice round.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Practice checklist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cxnSp>
        <p:nvCxnSpPr>
          <p:cNvPr id="4" name="Connector 3"/>
          <p:cNvCxnSpPr/>
          <p:nvPr/>
        </p:nvCxnSpPr>
        <p:spPr>
          <a:xfrm>
            <a:off x="533400" y="3513582"/>
            <a:ext cx="111252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533400" y="3408807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33400" y="1837182"/>
            <a:ext cx="25527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</a:rPr>
              <a:t>09:30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2256282"/>
            <a:ext cx="25527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Opening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2561082"/>
            <a:ext cx="25527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From player to coach</a:t>
            </a:r>
          </a:p>
        </p:txBody>
      </p:sp>
      <p:sp>
        <p:nvSpPr>
          <p:cNvPr id="9" name="Oval 8"/>
          <p:cNvSpPr/>
          <p:nvPr/>
        </p:nvSpPr>
        <p:spPr>
          <a:xfrm>
            <a:off x="3314700" y="3408807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14700" y="3799332"/>
            <a:ext cx="25527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</a:rPr>
              <a:t>10:30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14700" y="4218432"/>
            <a:ext cx="25527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Module 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14700" y="4523232"/>
            <a:ext cx="25527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Direction</a:t>
            </a:r>
          </a:p>
        </p:txBody>
      </p:sp>
      <p:sp>
        <p:nvSpPr>
          <p:cNvPr id="13" name="Oval 12"/>
          <p:cNvSpPr/>
          <p:nvPr/>
        </p:nvSpPr>
        <p:spPr>
          <a:xfrm>
            <a:off x="6096000" y="3408807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096000" y="1837182"/>
            <a:ext cx="25527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</a:rPr>
              <a:t>12:00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0" y="2256282"/>
            <a:ext cx="25527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Module 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0" y="2561082"/>
            <a:ext cx="25527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Feedback</a:t>
            </a:r>
          </a:p>
        </p:txBody>
      </p:sp>
      <p:sp>
        <p:nvSpPr>
          <p:cNvPr id="17" name="Oval 16"/>
          <p:cNvSpPr/>
          <p:nvPr/>
        </p:nvSpPr>
        <p:spPr>
          <a:xfrm>
            <a:off x="8877300" y="3408807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877300" y="3799332"/>
            <a:ext cx="25527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</a:rPr>
              <a:t>14:00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77300" y="4218432"/>
            <a:ext cx="25527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Practice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77300" y="4523232"/>
            <a:ext cx="25527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Real scenarios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Workshop agenda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34000" y="666750"/>
            <a:ext cx="1524000" cy="1428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9200" b="1" i="0">
                <a:solidFill>
                  <a:schemeClr val="accent2"/>
                </a:solidFill>
                <a:latin typeface="+mj-lt"/>
              </a:rPr>
              <a:t>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52600" y="2190750"/>
            <a:ext cx="8686800" cy="2381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Leadership is not about being in charge. It is about taking care of those in your charge.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52600" y="4857750"/>
            <a:ext cx="86868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150">
                <a:solidFill>
                  <a:schemeClr val="tx1"/>
                </a:solidFill>
                <a:latin typeface="+mn-lt"/>
              </a:rPr>
              <a:t>WORKSHOP FACILITATOR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533400" y="1657350"/>
          <a:ext cx="6897624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812024" y="1752600"/>
            <a:ext cx="3846576" cy="3848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Self-rated confidence on a 5-point scale (sample data).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Confidence before and after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5334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33400" y="1870710"/>
            <a:ext cx="35306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Week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Book one-on-ones with everyone.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307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0700" y="1870710"/>
            <a:ext cx="35306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974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Week 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Agree goals with each person.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1280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128000" y="1870710"/>
            <a:ext cx="35306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947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Month 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Delegate one meaningful task.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Your 30-day action plan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7208520" y="1657350"/>
            <a:ext cx="4450080" cy="44196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82396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64692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03770" y="4232910"/>
            <a:ext cx="42595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Key takeaways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230112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Your team is your job now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Clarity beats control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Feedback is a gift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Grow people, not just results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5867400"/>
            <a:ext cx="109728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</a:rPr>
              <a:t>Presenter Name   ·   hello@yourdomain.in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1100" y="1905000"/>
            <a:ext cx="98298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1" i="0">
                <a:solidFill>
                  <a:schemeClr val="bg1"/>
                </a:solidFill>
                <a:latin typeface="+mj-lt"/>
              </a:rPr>
              <a:t>Thank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4600" y="3905250"/>
            <a:ext cx="71628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Questions and discussion.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training-193">
  <a:themeElements>
    <a:clrScheme name="Morphiq training-193">
      <a:dk1>
        <a:srgbClr val="161616"/>
      </a:dk1>
      <a:lt1>
        <a:srgbClr val="F4F4F2"/>
      </a:lt1>
      <a:dk2>
        <a:srgbClr val="5D5D58"/>
      </a:dk2>
      <a:lt2>
        <a:srgbClr val="E6E6E1"/>
      </a:lt2>
      <a:accent1>
        <a:srgbClr val="9BCB2D"/>
      </a:accent1>
      <a:accent2>
        <a:srgbClr val="161616"/>
      </a:accent2>
      <a:accent3>
        <a:srgbClr val="6E6E68"/>
      </a:accent3>
      <a:accent4>
        <a:srgbClr val="FF6B35"/>
      </a:accent4>
      <a:accent5>
        <a:srgbClr val="E4EDCF"/>
      </a:accent5>
      <a:accent6>
        <a:srgbClr val="D0D0CF"/>
      </a:accent6>
      <a:hlink>
        <a:srgbClr val="9BCB2D"/>
      </a:hlink>
      <a:folHlink>
        <a:srgbClr val="161616"/>
      </a:folHlink>
    </a:clrScheme>
    <a:fontScheme name="Morphiq training-193">
      <a:majorFont>
        <a:latin typeface="Rubik"/>
        <a:ea typeface=""/>
        <a:cs typeface=""/>
      </a:majorFont>
      <a:minorFont>
        <a:latin typeface="Rubi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Workplace Skills Bootcamp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