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Before</c:v>
                </c:pt>
              </c:strCache>
            </c:strRef>
          </c:tx>
          <c:spPr>
            <a:solidFill>
              <a:schemeClr val="accent1"/>
            </a:solidFill>
          </c:spPr>
          <c:cat>
            <c:strRef>
              <c:f>Sheet1!$A$2:$A$5</c:f>
              <c:strCache>
                <c:ptCount val="4"/>
                <c:pt idx="0">
                  <c:v>Planning</c:v>
                </c:pt>
                <c:pt idx="1">
                  <c:v>Focus</c:v>
                </c:pt>
                <c:pt idx="2">
                  <c:v>Prioritising</c:v>
                </c:pt>
                <c:pt idx="3">
                  <c:v>Saying no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2.1</c:v>
                </c:pt>
                <c:pt idx="1">
                  <c:v>2.4</c:v>
                </c:pt>
                <c:pt idx="2">
                  <c:v>1.8</c:v>
                </c:pt>
                <c:pt idx="3">
                  <c:v>2.6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After</c:v>
                </c:pt>
              </c:strCache>
            </c:strRef>
          </c:tx>
          <c:spPr>
            <a:solidFill>
              <a:schemeClr val="accent2"/>
            </a:solidFill>
          </c:spPr>
          <c:cat>
            <c:strRef>
              <c:f>Sheet1!$A$2:$A$5</c:f>
              <c:strCache>
                <c:ptCount val="4"/>
                <c:pt idx="0">
                  <c:v>Planning</c:v>
                </c:pt>
                <c:pt idx="1">
                  <c:v>Focus</c:v>
                </c:pt>
                <c:pt idx="2">
                  <c:v>Prioritising</c:v>
                </c:pt>
                <c:pt idx="3">
                  <c:v>Saying no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3.9</c:v>
                </c:pt>
                <c:pt idx="1">
                  <c:v>4.2</c:v>
                </c:pt>
                <c:pt idx="2">
                  <c:v>3.6</c:v>
                </c:pt>
                <c:pt idx="3">
                  <c:v>4.1</c:v>
                </c:pt>
              </c:numCache>
            </c:numRef>
          </c:val>
        </c:ser>
        <c:gapWidth val="80"/>
        <c:overlap val="-1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chemeClr val="accent6"/>
              </a:solidFill>
            </a:ln>
          </c:spPr>
        </c:majorGridlines>
        <c:numFmt formatCode="0.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-2068027336"/>
        <c:crosses val="autoZero"/>
      </c:valAx>
      <c:spPr>
        <a:noFill/>
        <a:ln>
          <a:noFill/>
        </a:ln>
      </c:spPr>
    </c:plotArea>
    <c:legend>
      <c:legendPos val="b"/>
      <c:overlay val="0"/>
      <c:txPr>
        <a:bodyPr/>
        <a:lstStyle/>
        <a:p>
          <a:pPr>
            <a:defRPr sz="1100">
              <a:solidFill>
                <a:schemeClr val="tx1"/>
              </a:solidFill>
            </a:defRPr>
          </a:pPr>
        </a:p>
      </c:txPr>
    </c:legend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-1809750" y="5810250"/>
            <a:ext cx="2857500" cy="2857500"/>
          </a:xfrm>
          <a:prstGeom prst="ellipse">
            <a:avLst/>
          </a:prstGeom>
          <a:noFill/>
          <a:ln w="15875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-1476375" y="6143625"/>
            <a:ext cx="2190750" cy="2190750"/>
          </a:xfrm>
          <a:prstGeom prst="ellipse">
            <a:avLst/>
          </a:prstGeom>
          <a:noFill/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Oval 3"/>
          <p:cNvSpPr/>
          <p:nvPr/>
        </p:nvSpPr>
        <p:spPr>
          <a:xfrm>
            <a:off x="-1143000" y="6477000"/>
            <a:ext cx="1524000" cy="1524000"/>
          </a:xfrm>
          <a:prstGeom prst="ellipse">
            <a:avLst/>
          </a:prstGeom>
          <a:noFill/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TextBox 4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TIME MANAGEMENT MASTERCLASS</a:t>
            </a:r>
          </a:p>
        </p:txBody>
      </p:sp>
      <p:sp>
        <p:nvSpPr>
          <p:cNvPr id="105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33550"/>
            <a:ext cx="10972800" cy="4267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-1809750" y="5810250"/>
            <a:ext cx="2857500" cy="2857500"/>
          </a:xfrm>
          <a:prstGeom prst="ellipse">
            <a:avLst/>
          </a:prstGeom>
          <a:noFill/>
          <a:ln w="15875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-1476375" y="6143625"/>
            <a:ext cx="2190750" cy="2190750"/>
          </a:xfrm>
          <a:prstGeom prst="ellipse">
            <a:avLst/>
          </a:prstGeom>
          <a:noFill/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Oval 3"/>
          <p:cNvSpPr/>
          <p:nvPr/>
        </p:nvSpPr>
        <p:spPr>
          <a:xfrm>
            <a:off x="-1143000" y="6477000"/>
            <a:ext cx="1524000" cy="1524000"/>
          </a:xfrm>
          <a:prstGeom prst="ellipse">
            <a:avLst/>
          </a:prstGeom>
          <a:noFill/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TextBox 4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TIME MANAGEMENT MASTERCLASS</a:t>
            </a:r>
          </a:p>
        </p:txBody>
      </p:sp>
      <p:sp>
        <p:nvSpPr>
          <p:cNvPr id="105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-1809750" y="5810250"/>
            <a:ext cx="2857500" cy="2857500"/>
          </a:xfrm>
          <a:prstGeom prst="ellipse">
            <a:avLst/>
          </a:prstGeom>
          <a:noFill/>
          <a:ln w="15875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-1476375" y="6143625"/>
            <a:ext cx="2190750" cy="2190750"/>
          </a:xfrm>
          <a:prstGeom prst="ellipse">
            <a:avLst/>
          </a:prstGeom>
          <a:noFill/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Oval 3"/>
          <p:cNvSpPr/>
          <p:nvPr/>
        </p:nvSpPr>
        <p:spPr>
          <a:xfrm>
            <a:off x="-1143000" y="6477000"/>
            <a:ext cx="1524000" cy="1524000"/>
          </a:xfrm>
          <a:prstGeom prst="ellipse">
            <a:avLst/>
          </a:prstGeom>
          <a:noFill/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TextBox 4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TIME MANAGEMENT MASTERCLASS</a:t>
            </a:r>
          </a:p>
        </p:txBody>
      </p:sp>
      <p:sp>
        <p:nvSpPr>
          <p:cNvPr id="105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-1809750" y="5810250"/>
            <a:ext cx="2857500" cy="2857500"/>
          </a:xfrm>
          <a:prstGeom prst="ellipse">
            <a:avLst/>
          </a:prstGeom>
          <a:noFill/>
          <a:ln w="15875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-1476375" y="6143625"/>
            <a:ext cx="2190750" cy="2190750"/>
          </a:xfrm>
          <a:prstGeom prst="ellipse">
            <a:avLst/>
          </a:prstGeom>
          <a:noFill/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Oval 3"/>
          <p:cNvSpPr/>
          <p:nvPr/>
        </p:nvSpPr>
        <p:spPr>
          <a:xfrm>
            <a:off x="-1143000" y="6477000"/>
            <a:ext cx="1524000" cy="1524000"/>
          </a:xfrm>
          <a:prstGeom prst="ellipse">
            <a:avLst/>
          </a:prstGeom>
          <a:noFill/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TextBox 4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TIME MANAGEMENT MASTERCLASS</a:t>
            </a:r>
          </a:p>
        </p:txBody>
      </p:sp>
      <p:sp>
        <p:nvSpPr>
          <p:cNvPr id="105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339840" y="0"/>
            <a:ext cx="5852160" cy="68580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339840" y="0"/>
            <a:ext cx="1950720" cy="2286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ight Triangle 5"/>
          <p:cNvSpPr/>
          <p:nvPr/>
        </p:nvSpPr>
        <p:spPr>
          <a:xfrm>
            <a:off x="6339840" y="2286000"/>
            <a:ext cx="1950720" cy="2286000"/>
          </a:xfrm>
          <a:prstGeom prst="rtTriangl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Pie 6"/>
          <p:cNvSpPr/>
          <p:nvPr/>
        </p:nvSpPr>
        <p:spPr>
          <a:xfrm>
            <a:off x="4389120" y="2286000"/>
            <a:ext cx="3901440" cy="4572000"/>
          </a:xfrm>
          <a:prstGeom prst="pi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8290560" y="0"/>
            <a:ext cx="1950720" cy="2286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8290560" y="2286000"/>
            <a:ext cx="1950720" cy="22860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ight Triangle 9"/>
          <p:cNvSpPr/>
          <p:nvPr/>
        </p:nvSpPr>
        <p:spPr>
          <a:xfrm>
            <a:off x="8290560" y="4572000"/>
            <a:ext cx="1950720" cy="2286000"/>
          </a:xfrm>
          <a:prstGeom prst="rtTriangl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10533888" y="342900"/>
            <a:ext cx="1365504" cy="1600200"/>
          </a:xfrm>
          <a:prstGeom prst="ellipse">
            <a:avLst/>
          </a:prstGeom>
          <a:noFill/>
          <a:ln w="127000">
            <a:solidFill>
              <a:schemeClr val="accent2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Right Triangle 11"/>
          <p:cNvSpPr/>
          <p:nvPr/>
        </p:nvSpPr>
        <p:spPr>
          <a:xfrm>
            <a:off x="10241280" y="2286000"/>
            <a:ext cx="1950720" cy="2286000"/>
          </a:xfrm>
          <a:prstGeom prst="rtTriangl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Pie 12"/>
          <p:cNvSpPr/>
          <p:nvPr/>
        </p:nvSpPr>
        <p:spPr>
          <a:xfrm>
            <a:off x="8290560" y="2286000"/>
            <a:ext cx="3901440" cy="4572000"/>
          </a:xfrm>
          <a:prstGeom prst="pi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609600" y="647700"/>
            <a:ext cx="438150" cy="762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09600" y="857250"/>
            <a:ext cx="499872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1"/>
                </a:solidFill>
                <a:latin typeface="+mn-lt"/>
              </a:rPr>
              <a:t>TRAINING WORKSHOP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09600" y="5772150"/>
            <a:ext cx="16129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FACILITATOR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09600" y="5962650"/>
            <a:ext cx="16129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Trainer Name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374900" y="5772150"/>
            <a:ext cx="16129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DURATION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374900" y="5962650"/>
            <a:ext cx="16129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Half day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140200" y="5772150"/>
            <a:ext cx="16129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AUDIENCE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140200" y="5962650"/>
            <a:ext cx="16129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Students and professionals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1143000"/>
            <a:ext cx="5200650" cy="2857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700" b="0" i="0">
                <a:solidFill>
                  <a:schemeClr val="tx1"/>
                </a:solidFill>
                <a:latin typeface="+mj-lt"/>
              </a:rPr>
              <a:t>Time Management Masterclass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4191000"/>
            <a:ext cx="4754880" cy="8572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Plan the week, protect focus, finish what matters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17335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562100" y="1733550"/>
            <a:ext cx="658368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Introduction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1562100" y="2486025"/>
            <a:ext cx="10020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609600" y="24955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62100" y="2495550"/>
            <a:ext cx="658368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Core skills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1562100" y="3248025"/>
            <a:ext cx="10020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9" name="TextBox 8"/>
          <p:cNvSpPr txBox="1"/>
          <p:nvPr/>
        </p:nvSpPr>
        <p:spPr>
          <a:xfrm>
            <a:off x="609600" y="32575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562100" y="3257550"/>
            <a:ext cx="658368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Practice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1562100" y="4010025"/>
            <a:ext cx="10020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2" name="TextBox 11"/>
          <p:cNvSpPr txBox="1"/>
          <p:nvPr/>
        </p:nvSpPr>
        <p:spPr>
          <a:xfrm>
            <a:off x="609600" y="40195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562100" y="4019550"/>
            <a:ext cx="658368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Apply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1562100" y="4772025"/>
            <a:ext cx="10020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5" name="Image placeholder (right-click &gt; Format Shape &gt; Picture fill)"/>
          <p:cNvSpPr/>
          <p:nvPr/>
        </p:nvSpPr>
        <p:spPr>
          <a:xfrm>
            <a:off x="8042148" y="1733550"/>
            <a:ext cx="3540252" cy="29337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Freeform 15"/>
          <p:cNvSpPr/>
          <p:nvPr/>
        </p:nvSpPr>
        <p:spPr>
          <a:xfrm>
            <a:off x="9202674" y="298704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10025634" y="274320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137398" y="3566160"/>
            <a:ext cx="3349752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181100" y="1333500"/>
            <a:ext cx="9829800" cy="3429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5400" b="0" i="0">
                <a:solidFill>
                  <a:schemeClr val="bg1"/>
                </a:solidFill>
                <a:latin typeface="+mj-lt"/>
              </a:rPr>
              <a:t>You will never find time. You have to make it.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133600" y="4953000"/>
            <a:ext cx="79248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600" b="0" i="0">
                <a:solidFill>
                  <a:schemeClr val="bg1"/>
                </a:solidFill>
                <a:latin typeface="+mn-lt"/>
              </a:rPr>
              <a:t>Why this workshop</a:t>
            </a:r>
          </a:p>
        </p:txBody>
      </p:sp>
      <p:sp>
        <p:nvSpPr>
          <p:cNvPr id="4" name="Rectangle 3"/>
          <p:cNvSpPr/>
          <p:nvPr/>
        </p:nvSpPr>
        <p:spPr>
          <a:xfrm>
            <a:off x="5810250" y="1047750"/>
            <a:ext cx="5715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09600" y="1733550"/>
            <a:ext cx="3505200" cy="3499104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76300" y="2019300"/>
            <a:ext cx="29718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2.1 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76300" y="3803904"/>
            <a:ext cx="29718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bg1"/>
                </a:solidFill>
                <a:latin typeface="+mn-lt"/>
              </a:rPr>
              <a:t>daily time lost to distractions</a:t>
            </a:r>
          </a:p>
        </p:txBody>
      </p:sp>
      <p:sp>
        <p:nvSpPr>
          <p:cNvPr id="6" name="Rectangle 5"/>
          <p:cNvSpPr/>
          <p:nvPr/>
        </p:nvSpPr>
        <p:spPr>
          <a:xfrm>
            <a:off x="4343400" y="1733550"/>
            <a:ext cx="3505200" cy="3499104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610100" y="2019300"/>
            <a:ext cx="29718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40%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610100" y="3803904"/>
            <a:ext cx="29718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of tasks are urgent but not important</a:t>
            </a:r>
          </a:p>
        </p:txBody>
      </p:sp>
      <p:sp>
        <p:nvSpPr>
          <p:cNvPr id="9" name="Rectangle 8"/>
          <p:cNvSpPr/>
          <p:nvPr/>
        </p:nvSpPr>
        <p:spPr>
          <a:xfrm>
            <a:off x="8077200" y="1733550"/>
            <a:ext cx="3505200" cy="3499104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343900" y="2019300"/>
            <a:ext cx="29718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25 min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343900" y="3803904"/>
            <a:ext cx="29718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one focus block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09600" y="5404104"/>
            <a:ext cx="109728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Illustrative figures for discussion.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The case for change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09600" y="1893570"/>
            <a:ext cx="3479800" cy="3810000"/>
          </a:xfrm>
          <a:prstGeom prst="rect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956310" y="2240280"/>
            <a:ext cx="373380" cy="37338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76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Do now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76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Urgent and important: deadlines, crises.</a:t>
            </a:r>
          </a:p>
        </p:txBody>
      </p:sp>
      <p:sp>
        <p:nvSpPr>
          <p:cNvPr id="7" name="Rectangle 6"/>
          <p:cNvSpPr/>
          <p:nvPr/>
        </p:nvSpPr>
        <p:spPr>
          <a:xfrm>
            <a:off x="4356100" y="1893570"/>
            <a:ext cx="3479800" cy="3810000"/>
          </a:xfrm>
          <a:prstGeom prst="rect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Diamond 7"/>
          <p:cNvSpPr/>
          <p:nvPr/>
        </p:nvSpPr>
        <p:spPr>
          <a:xfrm>
            <a:off x="4702810" y="2240280"/>
            <a:ext cx="373380" cy="373380"/>
          </a:xfrm>
          <a:prstGeom prst="diamond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6228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Schedule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228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Important, not urgent: growth, health.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8102600" y="1893570"/>
            <a:ext cx="3479800" cy="3810000"/>
          </a:xfrm>
          <a:prstGeom prst="rect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Isosceles Triangle 11"/>
          <p:cNvSpPr/>
          <p:nvPr/>
        </p:nvSpPr>
        <p:spPr>
          <a:xfrm>
            <a:off x="8449310" y="2240280"/>
            <a:ext cx="373380" cy="373380"/>
          </a:xfrm>
          <a:prstGeom prst="triangl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369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Delegate or drop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69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Urgent but unimportant, or neither.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The priority matrix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09600" y="1988344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09600" y="1988344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371600" y="1733550"/>
            <a:ext cx="3291840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Review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882896" y="1733550"/>
            <a:ext cx="6707886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Look back at last week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1333500" y="2776538"/>
            <a:ext cx="10248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8" name="Rectangle 7"/>
          <p:cNvSpPr/>
          <p:nvPr/>
        </p:nvSpPr>
        <p:spPr>
          <a:xfrm>
            <a:off x="609600" y="3031331"/>
            <a:ext cx="533400" cy="5334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09600" y="3031331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71600" y="2776538"/>
            <a:ext cx="3291840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Choose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82896" y="2776538"/>
            <a:ext cx="6707886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Pick three big outcomes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1333500" y="3819525"/>
            <a:ext cx="10248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3" name="Rectangle 12"/>
          <p:cNvSpPr/>
          <p:nvPr/>
        </p:nvSpPr>
        <p:spPr>
          <a:xfrm>
            <a:off x="609600" y="4074319"/>
            <a:ext cx="533400" cy="5334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09600" y="4074319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371600" y="3819525"/>
            <a:ext cx="3291840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Block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882896" y="3819525"/>
            <a:ext cx="6707886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Put them in the calendar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1333500" y="4862512"/>
            <a:ext cx="10248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8" name="Rectangle 17"/>
          <p:cNvSpPr/>
          <p:nvPr/>
        </p:nvSpPr>
        <p:spPr>
          <a:xfrm>
            <a:off x="609600" y="5117306"/>
            <a:ext cx="533400" cy="53340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09600" y="5117306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371600" y="4862512"/>
            <a:ext cx="3291840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Buffer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882896" y="4862512"/>
            <a:ext cx="6707886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Leave 20% unplanned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Weekly planning ritual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09600" y="1733550"/>
            <a:ext cx="5314950" cy="4267200"/>
          </a:xfrm>
          <a:prstGeom prst="rect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76300" y="1981200"/>
            <a:ext cx="47815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Do</a:t>
            </a:r>
          </a:p>
        </p:txBody>
      </p:sp>
      <p:sp>
        <p:nvSpPr>
          <p:cNvPr id="5" name="Rectangle 4"/>
          <p:cNvSpPr/>
          <p:nvPr/>
        </p:nvSpPr>
        <p:spPr>
          <a:xfrm>
            <a:off x="876300" y="2457450"/>
            <a:ext cx="419100" cy="381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76300" y="2686050"/>
            <a:ext cx="4781550" cy="30861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Plan tomorrow before you leave today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Batch email twice a day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Keep one task list</a:t>
            </a:r>
          </a:p>
        </p:txBody>
      </p:sp>
      <p:sp>
        <p:nvSpPr>
          <p:cNvPr id="7" name="Rectangle 6"/>
          <p:cNvSpPr/>
          <p:nvPr/>
        </p:nvSpPr>
        <p:spPr>
          <a:xfrm>
            <a:off x="6267450" y="1733550"/>
            <a:ext cx="5314950" cy="4267200"/>
          </a:xfrm>
          <a:prstGeom prst="rect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34150" y="1981200"/>
            <a:ext cx="47815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Avoid</a:t>
            </a:r>
          </a:p>
        </p:txBody>
      </p:sp>
      <p:sp>
        <p:nvSpPr>
          <p:cNvPr id="9" name="Rectangle 8"/>
          <p:cNvSpPr/>
          <p:nvPr/>
        </p:nvSpPr>
        <p:spPr>
          <a:xfrm>
            <a:off x="6534150" y="2457450"/>
            <a:ext cx="419100" cy="38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534150" y="2686050"/>
            <a:ext cx="4781550" cy="30861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Starting the day in your inbox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Multitasking in meetings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Keeping tasks in your head</a:t>
            </a:r>
          </a:p>
        </p:txBody>
      </p:sp>
      <p:sp>
        <p:nvSpPr>
          <p:cNvPr id="11" name="Oval 10"/>
          <p:cNvSpPr/>
          <p:nvPr/>
        </p:nvSpPr>
        <p:spPr>
          <a:xfrm>
            <a:off x="5829300" y="3600450"/>
            <a:ext cx="533400" cy="53340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829300" y="360045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 i="0">
                <a:solidFill>
                  <a:schemeClr val="tx1"/>
                </a:solidFill>
                <a:latin typeface="+mj-lt"/>
              </a:rPr>
              <a:t>vs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Do this, not that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Image placeholder (right-click &gt; Format Shape &gt; Picture fill)"/>
          <p:cNvSpPr/>
          <p:nvPr/>
        </p:nvSpPr>
        <p:spPr>
          <a:xfrm>
            <a:off x="609600" y="1733550"/>
            <a:ext cx="5047488" cy="42672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Freeform 3"/>
          <p:cNvSpPr/>
          <p:nvPr/>
        </p:nvSpPr>
        <p:spPr>
          <a:xfrm>
            <a:off x="2523744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3346704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04850" y="4232910"/>
            <a:ext cx="4856988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Activity photo / worksheet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76188" y="1771650"/>
            <a:ext cx="5506212" cy="179222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200" b="0" i="0">
                <a:solidFill>
                  <a:schemeClr val="tx1"/>
                </a:solidFill>
                <a:latin typeface="+mj-lt"/>
              </a:rPr>
              <a:t>Build next week's plan from your actual to-do list.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76188" y="3696462"/>
            <a:ext cx="5506212" cy="230428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Sort every task into the matrix, choose three outcomes, then block focus time. A partner checks that the plan is realistic.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Try it: Plan your real week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609600" y="1733550"/>
          <a:ext cx="10972800" cy="314325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3657600"/>
                <a:gridCol w="3657600"/>
                <a:gridCol w="36576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Step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What good looks like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Self-check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Outcomes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Three, written as results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☐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Focus blocks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At least four a week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☐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Buffer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20% unplanned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☐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Review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Friday review booked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☐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609600" y="50101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Tick each item during the practice round.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Practice checklist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334000" y="666750"/>
            <a:ext cx="1524000" cy="1428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9200" b="1" i="0">
                <a:solidFill>
                  <a:schemeClr val="accent1"/>
                </a:solidFill>
                <a:latin typeface="+mj-lt"/>
              </a:rPr>
              <a:t>“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752600" y="2190750"/>
            <a:ext cx="8686800" cy="238125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4000" b="0" i="0">
                <a:solidFill>
                  <a:schemeClr val="tx1"/>
                </a:solidFill>
                <a:latin typeface="+mj-lt"/>
              </a:rPr>
              <a:t>What gets scheduled gets done.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752600" y="4857750"/>
            <a:ext cx="86868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600" b="1" i="0" spc="150">
                <a:solidFill>
                  <a:schemeClr val="tx1"/>
                </a:solidFill>
                <a:latin typeface="+mn-lt"/>
              </a:rPr>
              <a:t>WORKSHOP FACILITATOR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graphicFrame>
        <p:nvGraphicFramePr>
          <p:cNvPr id="3" name="Chart (sample data) - right-click &gt; Edit Data"/>
          <p:cNvGraphicFramePr>
            <a:graphicFrameLocks noGrp="1"/>
          </p:cNvGraphicFramePr>
          <p:nvPr/>
        </p:nvGraphicFramePr>
        <p:xfrm>
          <a:off x="609600" y="1733550"/>
          <a:ext cx="6803136" cy="39814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7793736" y="1828800"/>
            <a:ext cx="3788664" cy="3695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Self-rated confidence on a 5-point scale (sample data).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9600" y="5810250"/>
            <a:ext cx="109728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Confidence before and after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09600" y="1893570"/>
            <a:ext cx="3479800" cy="3810000"/>
          </a:xfrm>
          <a:prstGeom prst="rect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956310" y="2240280"/>
            <a:ext cx="373380" cy="37338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76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Every Friday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76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Fifteen-minute weekly review.</a:t>
            </a:r>
          </a:p>
        </p:txBody>
      </p:sp>
      <p:sp>
        <p:nvSpPr>
          <p:cNvPr id="7" name="Rectangle 6"/>
          <p:cNvSpPr/>
          <p:nvPr/>
        </p:nvSpPr>
        <p:spPr>
          <a:xfrm>
            <a:off x="4356100" y="1893570"/>
            <a:ext cx="3479800" cy="3810000"/>
          </a:xfrm>
          <a:prstGeom prst="rect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Diamond 7"/>
          <p:cNvSpPr/>
          <p:nvPr/>
        </p:nvSpPr>
        <p:spPr>
          <a:xfrm>
            <a:off x="4702810" y="2240280"/>
            <a:ext cx="373380" cy="373380"/>
          </a:xfrm>
          <a:prstGeom prst="diamond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6228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Every morning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228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Two focus blocks before noon.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8102600" y="1893570"/>
            <a:ext cx="3479800" cy="3810000"/>
          </a:xfrm>
          <a:prstGeom prst="rect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Isosceles Triangle 11"/>
          <p:cNvSpPr/>
          <p:nvPr/>
        </p:nvSpPr>
        <p:spPr>
          <a:xfrm>
            <a:off x="8449310" y="2240280"/>
            <a:ext cx="373380" cy="373380"/>
          </a:xfrm>
          <a:prstGeom prst="triangl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369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Every evening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69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Write tomorrow's top three.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Your 30-day action plan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Image placeholder (right-click &gt; Format Shape &gt; Picture fill)"/>
          <p:cNvSpPr/>
          <p:nvPr/>
        </p:nvSpPr>
        <p:spPr>
          <a:xfrm>
            <a:off x="7193280" y="1733550"/>
            <a:ext cx="4389120" cy="42672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877824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60120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288530" y="4232910"/>
            <a:ext cx="419862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0" i="0">
                <a:solidFill>
                  <a:schemeClr val="tx1"/>
                </a:solidFill>
                <a:latin typeface="+mj-lt"/>
              </a:rPr>
              <a:t>Key takeaways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90700"/>
            <a:ext cx="6144768" cy="42100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</a:rPr>
              <a:t>Important beats urgent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</a:rPr>
              <a:t>Plan weekly, adjust daily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</a:rPr>
              <a:t>Guard your focus blocks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</a:rPr>
              <a:t>Done beats perfect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09600" y="5772150"/>
            <a:ext cx="2667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1" i="0">
                <a:solidFill>
                  <a:schemeClr val="tx1"/>
                </a:solidFill>
                <a:latin typeface="+mn-lt"/>
              </a:rPr>
              <a:t>Trainer Name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467100" y="5772150"/>
            <a:ext cx="2667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1" i="0">
                <a:solidFill>
                  <a:schemeClr val="tx1"/>
                </a:solidFill>
                <a:latin typeface="+mn-lt"/>
              </a:rPr>
              <a:t>training@yourdomain.in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1619250"/>
            <a:ext cx="8534400" cy="2286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7200" b="0" i="0">
                <a:solidFill>
                  <a:schemeClr val="tx1"/>
                </a:solidFill>
                <a:latin typeface="+mj-lt"/>
              </a:rPr>
              <a:t>Now go and practise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4000500"/>
            <a:ext cx="67056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1"/>
                </a:solidFill>
                <a:latin typeface="+mn-lt"/>
              </a:rPr>
              <a:t>Questions, feedback and next steps.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training-572">
  <a:themeElements>
    <a:clrScheme name="Morphiq training-572">
      <a:dk1>
        <a:srgbClr val="1E1B33"/>
      </a:dk1>
      <a:lt1>
        <a:srgbClr val="F7F5FF"/>
      </a:lt1>
      <a:dk2>
        <a:srgbClr val="5B5675"/>
      </a:dk2>
      <a:lt2>
        <a:srgbClr val="E9E4FF"/>
      </a:lt2>
      <a:accent1>
        <a:srgbClr val="6C4CF1"/>
      </a:accent1>
      <a:accent2>
        <a:srgbClr val="F25C9B"/>
      </a:accent2>
      <a:accent3>
        <a:srgbClr val="16BFA5"/>
      </a:accent3>
      <a:accent4>
        <a:srgbClr val="FFB648"/>
      </a:accent4>
      <a:accent5>
        <a:srgbClr val="DED7FC"/>
      </a:accent5>
      <a:accent6>
        <a:srgbClr val="D4D2DE"/>
      </a:accent6>
      <a:hlink>
        <a:srgbClr val="6C4CF1"/>
      </a:hlink>
      <a:folHlink>
        <a:srgbClr val="F25C9B"/>
      </a:folHlink>
    </a:clrScheme>
    <a:fontScheme name="Morphiq training-572">
      <a:majorFont>
        <a:latin typeface="Righteous"/>
        <a:ea typeface=""/>
        <a:cs typeface=""/>
      </a:majorFont>
      <a:minorFont>
        <a:latin typeface="Nunit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Time Management Masterclass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