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Hazard spotting</c:v>
                </c:pt>
                <c:pt idx="1">
                  <c:v>PPE use</c:v>
                </c:pt>
                <c:pt idx="2">
                  <c:v>Emergencies</c:v>
                </c:pt>
                <c:pt idx="3">
                  <c:v>Reporting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Hazard spotting</c:v>
                </c:pt>
                <c:pt idx="1">
                  <c:v>PPE use</c:v>
                </c:pt>
                <c:pt idx="2">
                  <c:v>Emergencies</c:v>
                </c:pt>
                <c:pt idx="3">
                  <c:v>Reporting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0834543" y="2202180"/>
            <a:ext cx="3247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687682" y="2750271"/>
            <a:ext cx="281281" cy="16239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286451" y="3151502"/>
            <a:ext cx="162398" cy="28128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738360" y="3298363"/>
            <a:ext cx="0" cy="32479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9027871" y="3151502"/>
            <a:ext cx="162398" cy="28128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8507757" y="2750271"/>
            <a:ext cx="281281" cy="16239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8317382" y="2202180"/>
            <a:ext cx="3247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07757" y="1491691"/>
            <a:ext cx="281281" cy="16239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9027871" y="971577"/>
            <a:ext cx="162398" cy="28128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738360" y="781202"/>
            <a:ext cx="0" cy="32479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286451" y="971577"/>
            <a:ext cx="162398" cy="28128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687682" y="1491691"/>
            <a:ext cx="281281" cy="16239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926373" y="1390193"/>
            <a:ext cx="1623974" cy="16239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397325" y="2851770"/>
            <a:ext cx="682069" cy="4059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364846" y="3274003"/>
            <a:ext cx="747028" cy="105558"/>
          </a:xfrm>
          <a:prstGeom prst="roundRect">
            <a:avLst>
              <a:gd name="adj" fmla="val 2707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364846" y="3436401"/>
            <a:ext cx="747028" cy="105558"/>
          </a:xfrm>
          <a:prstGeom prst="roundRect">
            <a:avLst>
              <a:gd name="adj" fmla="val 2707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364846" y="3598798"/>
            <a:ext cx="747028" cy="105558"/>
          </a:xfrm>
          <a:prstGeom prst="roundRect">
            <a:avLst>
              <a:gd name="adj" fmla="val 2707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535363" y="2283379"/>
            <a:ext cx="202997" cy="284195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738360" y="2283379"/>
            <a:ext cx="202997" cy="284195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SAFETY TRAINING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Trainer Name   ·   Half day   ·   New joiners and contractors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Workplace Safety Induction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the hazards, follow the rules, go home safe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Every rule here was written for a reason.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of incidents involve unsafe acts (illustrative)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harm is our only target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report a near-miss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Slips and trips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Wet floors, cables and clutter.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Machinery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Moving parts, guards and lock-out.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Damaged cords and overloaded sockets.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hazards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Find ten hazards in a workplace scene.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Teams get a printed scene. Circle every hazard, rate it low, medium or high, and suggest one control for each.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Spot the hazards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Day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tour with your supervisor.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Learn exits and assembly point.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 your first safety observation.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Stop if unsure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PPE every time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Know your exits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Report everything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0">
  <a:themeElements>
    <a:clrScheme name="Morphiq training-570">
      <a:dk1>
        <a:srgbClr val="F7EDE6"/>
      </a:dk1>
      <a:lt1>
        <a:srgbClr val="2A0E12"/>
      </a:lt1>
      <a:dk2>
        <a:srgbClr val="C2A9A3"/>
      </a:dk2>
      <a:lt2>
        <a:srgbClr val="3A161B"/>
      </a:lt2>
      <a:accent1>
        <a:srgbClr val="E9B44C"/>
      </a:accent1>
      <a:accent2>
        <a:srgbClr val="F7EDE6"/>
      </a:accent2>
      <a:accent3>
        <a:srgbClr val="D1495B"/>
      </a:accent3>
      <a:accent4>
        <a:srgbClr val="8FB8A8"/>
      </a:accent4>
      <a:accent5>
        <a:srgbClr val="4C2C1C"/>
      </a:accent5>
      <a:accent6>
        <a:srgbClr val="4B3234"/>
      </a:accent6>
      <a:hlink>
        <a:srgbClr val="E9B44C"/>
      </a:hlink>
      <a:folHlink>
        <a:srgbClr val="F7EDE6"/>
      </a:folHlink>
    </a:clrScheme>
    <a:fontScheme name="Morphiq training-570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Safety Induction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