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Empathy</c:v>
                </c:pt>
                <c:pt idx="1">
                  <c:v>Problem solving</c:v>
                </c:pt>
                <c:pt idx="2">
                  <c:v>Phone</c:v>
                </c:pt>
                <c:pt idx="3">
                  <c:v>Chat &amp; email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Empathy</c:v>
                </c:pt>
                <c:pt idx="1">
                  <c:v>Problem solving</c:v>
                </c:pt>
                <c:pt idx="2">
                  <c:v>Phone</c:v>
                </c:pt>
                <c:pt idx="3">
                  <c:v>Chat &amp; email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CUSTOMER SERVICE EXCELLENCE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CUSTOMER SERVICE EXCELLENCE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CUSTOMER SERVICE EXCELLENCE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CUSTOMER SERVICE EXCELLENCE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841894" y="2779464"/>
            <a:ext cx="395021" cy="295382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841894" y="2423946"/>
            <a:ext cx="395021" cy="355518"/>
          </a:xfrm>
          <a:custGeom>
            <a:avLst/>
            <a:gdLst/>
            <a:ahLst/>
            <a:cxnLst/>
            <a:rect l="l" t="t" r="r" b="b"/>
            <a:pathLst>
              <a:path w="395021" h="355518">
                <a:moveTo>
                  <a:pt x="0" y="355518"/>
                </a:moveTo>
                <a:lnTo>
                  <a:pt x="197511" y="0"/>
                </a:lnTo>
                <a:lnTo>
                  <a:pt x="395021" y="35551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972251" y="2423946"/>
            <a:ext cx="134307" cy="118506"/>
          </a:xfrm>
          <a:custGeom>
            <a:avLst/>
            <a:gdLst/>
            <a:ahLst/>
            <a:cxnLst/>
            <a:rect l="l" t="t" r="r" b="b"/>
            <a:pathLst>
              <a:path w="134307" h="118506">
                <a:moveTo>
                  <a:pt x="0" y="118506"/>
                </a:moveTo>
                <a:lnTo>
                  <a:pt x="67154" y="0"/>
                </a:lnTo>
                <a:lnTo>
                  <a:pt x="134307" y="11850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841894" y="5535778"/>
            <a:ext cx="395021" cy="19751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544154" y="2921289"/>
            <a:ext cx="395021" cy="281199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8544154" y="2565770"/>
            <a:ext cx="395020" cy="355519"/>
          </a:xfrm>
          <a:custGeom>
            <a:avLst/>
            <a:gdLst/>
            <a:ahLst/>
            <a:cxnLst/>
            <a:rect l="l" t="t" r="r" b="b"/>
            <a:pathLst>
              <a:path w="395020" h="355519">
                <a:moveTo>
                  <a:pt x="0" y="355519"/>
                </a:moveTo>
                <a:lnTo>
                  <a:pt x="197510" y="0"/>
                </a:lnTo>
                <a:lnTo>
                  <a:pt x="395020" y="35551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8674510" y="2565770"/>
            <a:ext cx="134308" cy="118506"/>
          </a:xfrm>
          <a:custGeom>
            <a:avLst/>
            <a:gdLst/>
            <a:ahLst/>
            <a:cxnLst/>
            <a:rect l="l" t="t" r="r" b="b"/>
            <a:pathLst>
              <a:path w="134308" h="118506">
                <a:moveTo>
                  <a:pt x="0" y="118506"/>
                </a:moveTo>
                <a:lnTo>
                  <a:pt x="67154" y="0"/>
                </a:lnTo>
                <a:lnTo>
                  <a:pt x="134308" y="11850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544154" y="5535778"/>
            <a:ext cx="395021" cy="19751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246413" y="2075325"/>
            <a:ext cx="395021" cy="3657963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9246413" y="1719806"/>
            <a:ext cx="395021" cy="355519"/>
          </a:xfrm>
          <a:custGeom>
            <a:avLst/>
            <a:gdLst/>
            <a:ahLst/>
            <a:cxnLst/>
            <a:rect l="l" t="t" r="r" b="b"/>
            <a:pathLst>
              <a:path w="395021" h="355519">
                <a:moveTo>
                  <a:pt x="0" y="355519"/>
                </a:moveTo>
                <a:lnTo>
                  <a:pt x="197510" y="0"/>
                </a:lnTo>
                <a:lnTo>
                  <a:pt x="395021" y="35551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9376770" y="1719806"/>
            <a:ext cx="134307" cy="118506"/>
          </a:xfrm>
          <a:custGeom>
            <a:avLst/>
            <a:gdLst/>
            <a:ahLst/>
            <a:cxnLst/>
            <a:rect l="l" t="t" r="r" b="b"/>
            <a:pathLst>
              <a:path w="134307" h="118506">
                <a:moveTo>
                  <a:pt x="0" y="118506"/>
                </a:moveTo>
                <a:lnTo>
                  <a:pt x="67153" y="0"/>
                </a:lnTo>
                <a:lnTo>
                  <a:pt x="134307" y="11850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246413" y="5535778"/>
            <a:ext cx="395021" cy="19751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948672" y="2811464"/>
            <a:ext cx="395021" cy="292182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948672" y="2455946"/>
            <a:ext cx="395021" cy="355518"/>
          </a:xfrm>
          <a:custGeom>
            <a:avLst/>
            <a:gdLst/>
            <a:ahLst/>
            <a:cxnLst/>
            <a:rect l="l" t="t" r="r" b="b"/>
            <a:pathLst>
              <a:path w="395021" h="355518">
                <a:moveTo>
                  <a:pt x="0" y="355518"/>
                </a:moveTo>
                <a:lnTo>
                  <a:pt x="197510" y="0"/>
                </a:lnTo>
                <a:lnTo>
                  <a:pt x="395021" y="35551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0079029" y="2455946"/>
            <a:ext cx="134307" cy="118506"/>
          </a:xfrm>
          <a:custGeom>
            <a:avLst/>
            <a:gdLst/>
            <a:ahLst/>
            <a:cxnLst/>
            <a:rect l="l" t="t" r="r" b="b"/>
            <a:pathLst>
              <a:path w="134307" h="118506">
                <a:moveTo>
                  <a:pt x="0" y="118506"/>
                </a:moveTo>
                <a:lnTo>
                  <a:pt x="67153" y="0"/>
                </a:lnTo>
                <a:lnTo>
                  <a:pt x="134307" y="11850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948672" y="5535778"/>
            <a:ext cx="395021" cy="19751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0650931" y="2570422"/>
            <a:ext cx="395021" cy="31628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0650931" y="2214903"/>
            <a:ext cx="395021" cy="355519"/>
          </a:xfrm>
          <a:custGeom>
            <a:avLst/>
            <a:gdLst/>
            <a:ahLst/>
            <a:cxnLst/>
            <a:rect l="l" t="t" r="r" b="b"/>
            <a:pathLst>
              <a:path w="395021" h="355519">
                <a:moveTo>
                  <a:pt x="0" y="355519"/>
                </a:moveTo>
                <a:lnTo>
                  <a:pt x="197511" y="0"/>
                </a:lnTo>
                <a:lnTo>
                  <a:pt x="395021" y="35551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781288" y="2214903"/>
            <a:ext cx="134307" cy="118506"/>
          </a:xfrm>
          <a:custGeom>
            <a:avLst/>
            <a:gdLst/>
            <a:ahLst/>
            <a:cxnLst/>
            <a:rect l="l" t="t" r="r" b="b"/>
            <a:pathLst>
              <a:path w="134307" h="118506">
                <a:moveTo>
                  <a:pt x="0" y="118506"/>
                </a:moveTo>
                <a:lnTo>
                  <a:pt x="67154" y="0"/>
                </a:lnTo>
                <a:lnTo>
                  <a:pt x="134307" y="11850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650931" y="5535778"/>
            <a:ext cx="395021" cy="19751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2000" y="8572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SERVICE TRAINING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000" y="57150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Trainer Name   ·   Half day   ·   Front-line and support teams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950" b="1" i="0">
                <a:solidFill>
                  <a:schemeClr val="bg1"/>
                </a:solidFill>
                <a:latin typeface="+mj-lt"/>
              </a:rPr>
              <a:t>Customer Service Excellence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bg1"/>
                </a:solidFill>
                <a:latin typeface="+mn-lt"/>
              </a:rPr>
              <a:t>Turn every interaction into a reason to come back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219700" cy="18669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885950"/>
            <a:ext cx="5219700" cy="18669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Core skills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3981450"/>
            <a:ext cx="5219700" cy="18669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219700" cy="18669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Customers forget what you said but remember how you made them feel.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workshop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86%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would pay more for better service (illustrative)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in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leave after one bad experience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cheaper to keep than win a customer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1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Speed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quick, honest first response.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Empathy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Feeling heard and taken seriously.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Resolution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fix, or a clear next step.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customers want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ACTIVITY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Practise LEARN with three real scenarios.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 threes: customer, agent and observer. Rotate roles. The observer notes phrases that calmed or escalated the conversation.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Try it: Difficult-customer role play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3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Greeting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Warm, within 10 seconds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Listening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interruptions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Language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Positive, no jargon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step and timeline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RESULTS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APPLY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Daily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 extra-mile moment per shift.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Share a customer story at huddle.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Monthly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Review feedback as a team.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SUMMARY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Listen first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Own the problem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Speak positively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Always follow up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Trainer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95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training@yourdomain.in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Now go and practise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feedback and next steps.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ining-575">
  <a:themeElements>
    <a:clrScheme name="Morphiq training-575">
      <a:dk1>
        <a:srgbClr val="F5F0FF"/>
      </a:dk1>
      <a:lt1>
        <a:srgbClr val="1F0F3D"/>
      </a:lt1>
      <a:dk2>
        <a:srgbClr val="B9ACD9"/>
      </a:dk2>
      <a:lt2>
        <a:srgbClr val="2D1A55"/>
      </a:lt2>
      <a:accent1>
        <a:srgbClr val="F5C542"/>
      </a:accent1>
      <a:accent2>
        <a:srgbClr val="F5F0FF"/>
      </a:accent2>
      <a:accent3>
        <a:srgbClr val="FF6F91"/>
      </a:accent3>
      <a:accent4>
        <a:srgbClr val="5BC0EB"/>
      </a:accent4>
      <a:accent5>
        <a:srgbClr val="46303E"/>
      </a:accent5>
      <a:accent6>
        <a:srgbClr val="41335C"/>
      </a:accent6>
      <a:hlink>
        <a:srgbClr val="F5C542"/>
      </a:hlink>
      <a:folHlink>
        <a:srgbClr val="F5F0FF"/>
      </a:folHlink>
    </a:clrScheme>
    <a:fontScheme name="Morphiq training-575">
      <a:majorFont>
        <a:latin typeface="Chivo"/>
        <a:ea typeface=""/>
        <a:cs typeface=""/>
      </a:majorFont>
      <a:minorFont>
        <a:latin typeface="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Service Excellence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